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xml" ContentType="application/vnd.openxmlformats-officedocument.drawingml.chart+xml"/>
  <Override PartName="/ppt/charts/chart40.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6.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xml" ContentType="application/vnd.ms-office.chartcolorstyle+xml"/>
  <Override PartName="/ppt/charts/colors30.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6.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xml" ContentType="application/vnd.ms-office.chartstyle+xml"/>
  <Override PartName="/ppt/charts/style30.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
  </p:notesMasterIdLst>
  <p:handoutMasterIdLst>
    <p:handoutMasterId r:id="rId46"/>
  </p:handoutMasterIdLst>
  <p:sldIdLst>
    <p:sldId id="732" r:id="rId3"/>
    <p:sldId id="786" r:id="rId5"/>
    <p:sldId id="785" r:id="rId6"/>
    <p:sldId id="390" r:id="rId7"/>
    <p:sldId id="734" r:id="rId8"/>
    <p:sldId id="735" r:id="rId9"/>
    <p:sldId id="737" r:id="rId10"/>
    <p:sldId id="763" r:id="rId11"/>
    <p:sldId id="394" r:id="rId12"/>
    <p:sldId id="760" r:id="rId13"/>
    <p:sldId id="736" r:id="rId14"/>
    <p:sldId id="741" r:id="rId15"/>
    <p:sldId id="765" r:id="rId16"/>
    <p:sldId id="766" r:id="rId17"/>
    <p:sldId id="743" r:id="rId18"/>
    <p:sldId id="768" r:id="rId19"/>
    <p:sldId id="745" r:id="rId20"/>
    <p:sldId id="769" r:id="rId21"/>
    <p:sldId id="747" r:id="rId22"/>
    <p:sldId id="825" r:id="rId23"/>
    <p:sldId id="746" r:id="rId24"/>
    <p:sldId id="773" r:id="rId25"/>
    <p:sldId id="774" r:id="rId26"/>
    <p:sldId id="775" r:id="rId27"/>
    <p:sldId id="744" r:id="rId28"/>
    <p:sldId id="826" r:id="rId29"/>
    <p:sldId id="748" r:id="rId30"/>
    <p:sldId id="750" r:id="rId31"/>
    <p:sldId id="776" r:id="rId32"/>
    <p:sldId id="751" r:id="rId33"/>
    <p:sldId id="753" r:id="rId34"/>
    <p:sldId id="755" r:id="rId35"/>
    <p:sldId id="777" r:id="rId36"/>
    <p:sldId id="778" r:id="rId37"/>
    <p:sldId id="779" r:id="rId38"/>
    <p:sldId id="780" r:id="rId39"/>
    <p:sldId id="781" r:id="rId40"/>
    <p:sldId id="782" r:id="rId41"/>
    <p:sldId id="783" r:id="rId42"/>
    <p:sldId id="784" r:id="rId43"/>
    <p:sldId id="847" r:id="rId44"/>
    <p:sldId id="848" r:id="rId45"/>
  </p:sldIdLst>
  <p:sldSz cx="12192000" cy="6858000"/>
  <p:notesSz cx="6858000" cy="9144000"/>
  <p:embeddedFontLst>
    <p:embeddedFont>
      <p:font typeface="微软雅黑" panose="020B0503020204020204" pitchFamily="34" charset="-122"/>
      <p:regular r:id="rId50"/>
    </p:embeddedFont>
    <p:embeddedFont>
      <p:font typeface="等线" panose="02010600030101010101" charset="-122"/>
      <p:regular r:id="rId51"/>
    </p:embeddedFont>
    <p:embeddedFont>
      <p:font typeface="Calibri" panose="020F0502020204030204" charset="0"/>
      <p:regular r:id="rId52"/>
      <p:bold r:id="rId53"/>
      <p:italic r:id="rId54"/>
      <p:boldItalic r:id="rId55"/>
    </p:embeddedFont>
  </p:embeddedFontLst>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C0F"/>
    <a:srgbClr val="F88B17"/>
    <a:srgbClr val="FFDF6A"/>
    <a:srgbClr val="2B4663"/>
    <a:srgbClr val="EE5713"/>
    <a:srgbClr val="E85513"/>
    <a:srgbClr val="F68D00"/>
    <a:srgbClr val="F9A143"/>
    <a:srgbClr val="F2F5F7"/>
    <a:srgbClr val="99C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96" autoAdjust="0"/>
    <p:restoredTop sz="94660"/>
  </p:normalViewPr>
  <p:slideViewPr>
    <p:cSldViewPr showGuides="1">
      <p:cViewPr varScale="1">
        <p:scale>
          <a:sx n="115" d="100"/>
          <a:sy n="115" d="100"/>
        </p:scale>
        <p:origin x="936" y="208"/>
      </p:cViewPr>
      <p:guideLst>
        <p:guide orient="horz" pos="2296"/>
        <p:guide pos="3738"/>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7" d="100"/>
          <a:sy n="57" d="100"/>
        </p:scale>
        <p:origin x="2832" y="66"/>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gs" Target="tags/tag110.xml"/><Relationship Id="rId55" Type="http://schemas.openxmlformats.org/officeDocument/2006/relationships/font" Target="fonts/font6.fntdata"/><Relationship Id="rId54" Type="http://schemas.openxmlformats.org/officeDocument/2006/relationships/font" Target="fonts/font5.fntdata"/><Relationship Id="rId53" Type="http://schemas.openxmlformats.org/officeDocument/2006/relationships/font" Target="fonts/font4.fntdata"/><Relationship Id="rId52" Type="http://schemas.openxmlformats.org/officeDocument/2006/relationships/font" Target="fonts/font3.fntdata"/><Relationship Id="rId51" Type="http://schemas.openxmlformats.org/officeDocument/2006/relationships/font" Target="fonts/font2.fntdata"/><Relationship Id="rId50" Type="http://schemas.openxmlformats.org/officeDocument/2006/relationships/font" Target="fonts/font1.fntdata"/><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11.xlsx"/></Relationships>
</file>

<file path=ppt/charts/_rels/chart12.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Workbook12.xlsx"/></Relationships>
</file>

<file path=ppt/charts/_rels/chart13.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Workbook13.xlsx"/></Relationships>
</file>

<file path=ppt/charts/_rels/chart14.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Workbook14.xlsx"/></Relationships>
</file>

<file path=ppt/charts/_rels/chart15.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Workbook15.xlsx"/></Relationships>
</file>

<file path=ppt/charts/_rels/chart16.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Workbook16.xlsx"/></Relationships>
</file>

<file path=ppt/charts/_rels/chart17.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Workbook17.xlsx"/></Relationships>
</file>

<file path=ppt/charts/_rels/chart18.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Workbook18.xlsx"/></Relationships>
</file>

<file path=ppt/charts/_rels/chart19.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package" Target="../embeddings/Workbook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20.xml.rels><?xml version="1.0" encoding="UTF-8" standalone="yes"?>
<Relationships xmlns="http://schemas.openxmlformats.org/package/2006/relationships"><Relationship Id="rId3" Type="http://schemas.microsoft.com/office/2011/relationships/chartColorStyle" Target="colors18.xml"/><Relationship Id="rId2" Type="http://schemas.microsoft.com/office/2011/relationships/chartStyle" Target="style18.xml"/><Relationship Id="rId1" Type="http://schemas.openxmlformats.org/officeDocument/2006/relationships/package" Target="../embeddings/Workbook20.xlsx"/></Relationships>
</file>

<file path=ppt/charts/_rels/chart21.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package" Target="../embeddings/Workbook21.xlsx"/></Relationships>
</file>

<file path=ppt/charts/_rels/chart22.xml.rels><?xml version="1.0" encoding="UTF-8" standalone="yes"?>
<Relationships xmlns="http://schemas.openxmlformats.org/package/2006/relationships"><Relationship Id="rId3" Type="http://schemas.microsoft.com/office/2011/relationships/chartColorStyle" Target="colors20.xml"/><Relationship Id="rId2" Type="http://schemas.microsoft.com/office/2011/relationships/chartStyle" Target="style20.xml"/><Relationship Id="rId1" Type="http://schemas.openxmlformats.org/officeDocument/2006/relationships/package" Target="../embeddings/Workbook22.xlsx"/></Relationships>
</file>

<file path=ppt/charts/_rels/chart23.xml.rels><?xml version="1.0" encoding="UTF-8" standalone="yes"?>
<Relationships xmlns="http://schemas.openxmlformats.org/package/2006/relationships"><Relationship Id="rId3" Type="http://schemas.microsoft.com/office/2011/relationships/chartColorStyle" Target="colors21.xml"/><Relationship Id="rId2" Type="http://schemas.microsoft.com/office/2011/relationships/chartStyle" Target="style21.xml"/><Relationship Id="rId1" Type="http://schemas.openxmlformats.org/officeDocument/2006/relationships/package" Target="../embeddings/Workbook23.xlsx"/></Relationships>
</file>

<file path=ppt/charts/_rels/chart24.xml.rels><?xml version="1.0" encoding="UTF-8" standalone="yes"?>
<Relationships xmlns="http://schemas.openxmlformats.org/package/2006/relationships"><Relationship Id="rId3" Type="http://schemas.microsoft.com/office/2011/relationships/chartColorStyle" Target="colors22.xml"/><Relationship Id="rId2" Type="http://schemas.microsoft.com/office/2011/relationships/chartStyle" Target="style22.xml"/><Relationship Id="rId1" Type="http://schemas.openxmlformats.org/officeDocument/2006/relationships/package" Target="../embeddings/Workbook24.xlsx"/></Relationships>
</file>

<file path=ppt/charts/_rels/chart25.xml.rels><?xml version="1.0" encoding="UTF-8" standalone="yes"?>
<Relationships xmlns="http://schemas.openxmlformats.org/package/2006/relationships"><Relationship Id="rId3" Type="http://schemas.microsoft.com/office/2011/relationships/chartColorStyle" Target="colors23.xml"/><Relationship Id="rId2" Type="http://schemas.microsoft.com/office/2011/relationships/chartStyle" Target="style23.xml"/><Relationship Id="rId1" Type="http://schemas.openxmlformats.org/officeDocument/2006/relationships/package" Target="../embeddings/Workbook25.xlsx"/></Relationships>
</file>

<file path=ppt/charts/_rels/chart26.xml.rels><?xml version="1.0" encoding="UTF-8" standalone="yes"?>
<Relationships xmlns="http://schemas.openxmlformats.org/package/2006/relationships"><Relationship Id="rId3" Type="http://schemas.microsoft.com/office/2011/relationships/chartColorStyle" Target="colors24.xml"/><Relationship Id="rId2" Type="http://schemas.microsoft.com/office/2011/relationships/chartStyle" Target="style24.xml"/><Relationship Id="rId1" Type="http://schemas.openxmlformats.org/officeDocument/2006/relationships/package" Target="../embeddings/Workbook26.xlsx"/></Relationships>
</file>

<file path=ppt/charts/_rels/chart27.xml.rels><?xml version="1.0" encoding="UTF-8" standalone="yes"?>
<Relationships xmlns="http://schemas.openxmlformats.org/package/2006/relationships"><Relationship Id="rId3" Type="http://schemas.microsoft.com/office/2011/relationships/chartColorStyle" Target="colors25.xml"/><Relationship Id="rId2" Type="http://schemas.microsoft.com/office/2011/relationships/chartStyle" Target="style25.xml"/><Relationship Id="rId1" Type="http://schemas.openxmlformats.org/officeDocument/2006/relationships/package" Target="../embeddings/Workbook27.xlsx"/></Relationships>
</file>

<file path=ppt/charts/_rels/chart28.xml.rels><?xml version="1.0" encoding="UTF-8" standalone="yes"?>
<Relationships xmlns="http://schemas.openxmlformats.org/package/2006/relationships"><Relationship Id="rId3" Type="http://schemas.microsoft.com/office/2011/relationships/chartColorStyle" Target="colors26.xml"/><Relationship Id="rId2" Type="http://schemas.microsoft.com/office/2011/relationships/chartStyle" Target="style26.xml"/><Relationship Id="rId1" Type="http://schemas.openxmlformats.org/officeDocument/2006/relationships/package" Target="../embeddings/Workbook28.xlsx"/></Relationships>
</file>

<file path=ppt/charts/_rels/chart29.xml.rels><?xml version="1.0" encoding="UTF-8" standalone="yes"?>
<Relationships xmlns="http://schemas.openxmlformats.org/package/2006/relationships"><Relationship Id="rId3" Type="http://schemas.microsoft.com/office/2011/relationships/chartColorStyle" Target="colors27.xml"/><Relationship Id="rId2" Type="http://schemas.microsoft.com/office/2011/relationships/chartStyle" Target="style27.xml"/><Relationship Id="rId1" Type="http://schemas.openxmlformats.org/officeDocument/2006/relationships/package" Target="../embeddings/Workbook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30.xml.rels><?xml version="1.0" encoding="UTF-8" standalone="yes"?>
<Relationships xmlns="http://schemas.openxmlformats.org/package/2006/relationships"><Relationship Id="rId3" Type="http://schemas.microsoft.com/office/2011/relationships/chartColorStyle" Target="colors28.xml"/><Relationship Id="rId2" Type="http://schemas.microsoft.com/office/2011/relationships/chartStyle" Target="style28.xml"/><Relationship Id="rId1" Type="http://schemas.openxmlformats.org/officeDocument/2006/relationships/package" Target="../embeddings/Workbook30.xlsx"/></Relationships>
</file>

<file path=ppt/charts/_rels/chart31.xml.rels><?xml version="1.0" encoding="UTF-8" standalone="yes"?>
<Relationships xmlns="http://schemas.openxmlformats.org/package/2006/relationships"><Relationship Id="rId3" Type="http://schemas.microsoft.com/office/2011/relationships/chartColorStyle" Target="colors29.xml"/><Relationship Id="rId2" Type="http://schemas.microsoft.com/office/2011/relationships/chartStyle" Target="style29.xml"/><Relationship Id="rId1" Type="http://schemas.openxmlformats.org/officeDocument/2006/relationships/package" Target="../embeddings/Workbook31.xlsx"/></Relationships>
</file>

<file path=ppt/charts/_rels/chart32.xml.rels><?xml version="1.0" encoding="UTF-8" standalone="yes"?>
<Relationships xmlns="http://schemas.openxmlformats.org/package/2006/relationships"><Relationship Id="rId3" Type="http://schemas.microsoft.com/office/2011/relationships/chartColorStyle" Target="colors30.xml"/><Relationship Id="rId2" Type="http://schemas.microsoft.com/office/2011/relationships/chartStyle" Target="style30.xml"/><Relationship Id="rId1" Type="http://schemas.openxmlformats.org/officeDocument/2006/relationships/package" Target="../embeddings/Workbook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Workbook33.xlsx"/></Relationships>
</file>

<file path=ppt/charts/_rels/chart34.xml.rels><?xml version="1.0" encoding="UTF-8" standalone="yes"?>
<Relationships xmlns="http://schemas.openxmlformats.org/package/2006/relationships"><Relationship Id="rId3" Type="http://schemas.microsoft.com/office/2011/relationships/chartColorStyle" Target="colors31.xml"/><Relationship Id="rId2" Type="http://schemas.microsoft.com/office/2011/relationships/chartStyle" Target="style31.xml"/><Relationship Id="rId1" Type="http://schemas.openxmlformats.org/officeDocument/2006/relationships/package" Target="../embeddings/Workbook34.xlsx"/></Relationships>
</file>

<file path=ppt/charts/_rels/chart35.xml.rels><?xml version="1.0" encoding="UTF-8" standalone="yes"?>
<Relationships xmlns="http://schemas.openxmlformats.org/package/2006/relationships"><Relationship Id="rId3" Type="http://schemas.microsoft.com/office/2011/relationships/chartColorStyle" Target="colors32.xml"/><Relationship Id="rId2" Type="http://schemas.microsoft.com/office/2011/relationships/chartStyle" Target="style32.xml"/><Relationship Id="rId1" Type="http://schemas.openxmlformats.org/officeDocument/2006/relationships/package" Target="../embeddings/Workbook35.xlsx"/></Relationships>
</file>

<file path=ppt/charts/_rels/chart36.xml.rels><?xml version="1.0" encoding="UTF-8" standalone="yes"?>
<Relationships xmlns="http://schemas.openxmlformats.org/package/2006/relationships"><Relationship Id="rId3" Type="http://schemas.microsoft.com/office/2011/relationships/chartColorStyle" Target="colors33.xml"/><Relationship Id="rId2" Type="http://schemas.microsoft.com/office/2011/relationships/chartStyle" Target="style33.xml"/><Relationship Id="rId1" Type="http://schemas.openxmlformats.org/officeDocument/2006/relationships/package" Target="../embeddings/Workbook36.xlsx"/></Relationships>
</file>

<file path=ppt/charts/_rels/chart37.xml.rels><?xml version="1.0" encoding="UTF-8" standalone="yes"?>
<Relationships xmlns="http://schemas.openxmlformats.org/package/2006/relationships"><Relationship Id="rId3" Type="http://schemas.microsoft.com/office/2011/relationships/chartColorStyle" Target="colors34.xml"/><Relationship Id="rId2" Type="http://schemas.microsoft.com/office/2011/relationships/chartStyle" Target="style34.xml"/><Relationship Id="rId1" Type="http://schemas.openxmlformats.org/officeDocument/2006/relationships/package" Target="../embeddings/Workbook37.xlsx"/></Relationships>
</file>

<file path=ppt/charts/_rels/chart38.xml.rels><?xml version="1.0" encoding="UTF-8" standalone="yes"?>
<Relationships xmlns="http://schemas.openxmlformats.org/package/2006/relationships"><Relationship Id="rId3" Type="http://schemas.microsoft.com/office/2011/relationships/chartColorStyle" Target="colors35.xml"/><Relationship Id="rId2" Type="http://schemas.microsoft.com/office/2011/relationships/chartStyle" Target="style35.xml"/><Relationship Id="rId1" Type="http://schemas.openxmlformats.org/officeDocument/2006/relationships/package" Target="../embeddings/Workbook38.xlsx"/></Relationships>
</file>

<file path=ppt/charts/_rels/chart39.xml.rels><?xml version="1.0" encoding="UTF-8" standalone="yes"?>
<Relationships xmlns="http://schemas.openxmlformats.org/package/2006/relationships"><Relationship Id="rId3" Type="http://schemas.microsoft.com/office/2011/relationships/chartColorStyle" Target="colors36.xml"/><Relationship Id="rId2" Type="http://schemas.microsoft.com/office/2011/relationships/chartStyle" Target="style36.xml"/><Relationship Id="rId1" Type="http://schemas.openxmlformats.org/officeDocument/2006/relationships/package" Target="../embeddings/Workbook39.xlsx"/></Relationships>
</file>

<file path=ppt/charts/_rels/chart4.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4.xlsx"/></Relationships>
</file>

<file path=ppt/charts/_rels/chart40.xml.rels><?xml version="1.0" encoding="UTF-8" standalone="yes"?>
<Relationships xmlns="http://schemas.openxmlformats.org/package/2006/relationships"><Relationship Id="rId3" Type="http://schemas.microsoft.com/office/2011/relationships/chartColorStyle" Target="colors37.xml"/><Relationship Id="rId2" Type="http://schemas.microsoft.com/office/2011/relationships/chartStyle" Target="style37.xml"/><Relationship Id="rId1" Type="http://schemas.openxmlformats.org/officeDocument/2006/relationships/package" Target="../embeddings/Workbook40.xlsx"/></Relationships>
</file>

<file path=ppt/charts/_rels/chart5.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173020527859"/>
          <c:y val="0.0196759259259259"/>
          <c:w val="0.505681818181818"/>
          <c:h val="0.960482804232804"/>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a:outerShdw blurRad="63500" dist="12700" dir="5400000" algn="ctr" rotWithShape="0">
                <a:srgbClr val="000000">
                  <a:alpha val="43137"/>
                </a:srgbClr>
              </a:outerShdw>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formatCode="@">
                  <c:v>批发零售业</c:v>
                </c:pt>
                <c:pt idx="1" c:formatCode="@">
                  <c:v>互联网/软件/信息技术业</c:v>
                </c:pt>
                <c:pt idx="2" c:formatCode="@">
                  <c:v>制造业</c:v>
                </c:pt>
                <c:pt idx="3" c:formatCode="@">
                  <c:v>能源/公共事业</c:v>
                </c:pt>
                <c:pt idx="4" c:formatCode="@">
                  <c:v>高新技术产业</c:v>
                </c:pt>
                <c:pt idx="5" c:formatCode="@">
                  <c:v>商业/专业服务业</c:v>
                </c:pt>
                <c:pt idx="6" c:formatCode="@">
                  <c:v>交通/仓储/物流</c:v>
                </c:pt>
                <c:pt idx="7" c:formatCode="@">
                  <c:v>建筑及房地产业</c:v>
                </c:pt>
                <c:pt idx="8" c:formatCode="@">
                  <c:v>金融/保险业</c:v>
                </c:pt>
                <c:pt idx="9" c:formatCode="@">
                  <c:v>餐饮/服务业</c:v>
                </c:pt>
                <c:pt idx="10" c:formatCode="@">
                  <c:v>其他</c:v>
                </c:pt>
                <c:pt idx="11" c:formatCode="@">
                  <c:v>医疗业</c:v>
                </c:pt>
                <c:pt idx="12" c:formatCode="@">
                  <c:v>文化/传媒业</c:v>
                </c:pt>
                <c:pt idx="13" c:formatCode="@">
                  <c:v>教育业</c:v>
                </c:pt>
              </c:strCache>
            </c:strRef>
          </c:cat>
          <c:val>
            <c:numRef>
              <c:f>Sheet1!$B$2:$B$15</c:f>
              <c:numCache>
                <c:formatCode>0.0%</c:formatCode>
                <c:ptCount val="14"/>
                <c:pt idx="0">
                  <c:v>0.203141361256545</c:v>
                </c:pt>
                <c:pt idx="1">
                  <c:v>0.118324607329843</c:v>
                </c:pt>
                <c:pt idx="2">
                  <c:v>0.11413612565445</c:v>
                </c:pt>
                <c:pt idx="3">
                  <c:v>0.0837696335078534</c:v>
                </c:pt>
                <c:pt idx="4">
                  <c:v>0.0722513089005236</c:v>
                </c:pt>
                <c:pt idx="5">
                  <c:v>0.0680628272251309</c:v>
                </c:pt>
                <c:pt idx="6">
                  <c:v>0.0670157068062827</c:v>
                </c:pt>
                <c:pt idx="7">
                  <c:v>0.0638743455497382</c:v>
                </c:pt>
                <c:pt idx="8">
                  <c:v>0.06282722513089</c:v>
                </c:pt>
                <c:pt idx="9">
                  <c:v>0.0471204188481675</c:v>
                </c:pt>
                <c:pt idx="10">
                  <c:v>0.0303664921465969</c:v>
                </c:pt>
                <c:pt idx="11">
                  <c:v>0.0282722513089005</c:v>
                </c:pt>
                <c:pt idx="12">
                  <c:v>0.0272251308900524</c:v>
                </c:pt>
                <c:pt idx="13">
                  <c:v>0.0136125654450262</c:v>
                </c:pt>
              </c:numCache>
            </c:numRef>
          </c:val>
        </c:ser>
        <c:dLbls>
          <c:showLegendKey val="0"/>
          <c:showVal val="1"/>
          <c:showCatName val="0"/>
          <c:showSerName val="0"/>
          <c:showPercent val="0"/>
          <c:showBubbleSize val="0"/>
        </c:dLbls>
        <c:gapWidth val="150"/>
        <c:axId val="434450648"/>
        <c:axId val="434451040"/>
      </c:barChart>
      <c:catAx>
        <c:axId val="434450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95000"/>
                    <a:lumOff val="5000"/>
                  </a:schemeClr>
                </a:solidFill>
                <a:latin typeface="+mn-lt"/>
                <a:ea typeface="+mn-ea"/>
                <a:cs typeface="+mn-ea"/>
                <a:sym typeface="+mn-lt"/>
              </a:defRPr>
            </a:pPr>
          </a:p>
        </c:txPr>
        <c:crossAx val="434451040"/>
        <c:crosses val="autoZero"/>
        <c:auto val="1"/>
        <c:lblAlgn val="ctr"/>
        <c:lblOffset val="100"/>
        <c:noMultiLvlLbl val="0"/>
      </c:catAx>
      <c:valAx>
        <c:axId val="434451040"/>
        <c:scaling>
          <c:orientation val="minMax"/>
        </c:scaling>
        <c:delete val="1"/>
        <c:axPos val="t"/>
        <c:numFmt formatCode="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ea"/>
                <a:sym typeface="+mn-lt"/>
              </a:defRPr>
            </a:pPr>
          </a:p>
        </c:txPr>
        <c:crossAx val="434450648"/>
        <c:crosses val="autoZero"/>
        <c:crossBetween val="between"/>
      </c:valAx>
      <c:spPr>
        <a:noFill/>
        <a:ln>
          <a:noFill/>
        </a:ln>
        <a:effectLst/>
      </c:spPr>
    </c:plotArea>
    <c:plotVisOnly val="1"/>
    <c:dispBlanksAs val="gap"/>
    <c:showDLblsOverMax val="0"/>
  </c:chart>
  <c:spPr>
    <a:noFill/>
    <a:ln>
      <a:solidFill>
        <a:schemeClr val="bg1">
          <a:alpha val="97000"/>
        </a:schemeClr>
      </a:solidFill>
    </a:ln>
    <a:effectLst/>
  </c:spPr>
  <c:txPr>
    <a:bodyPr/>
    <a:lstStyle/>
    <a:p>
      <a:pPr>
        <a:defRPr lang="zh-CN" sz="1000">
          <a:latin typeface="+mn-lt"/>
          <a:ea typeface="+mn-ea"/>
          <a:cs typeface="+mn-ea"/>
          <a:sym typeface="+mn-lt"/>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60" b="1" i="0" u="none" strike="noStrike" kern="1200" spc="0" baseline="0">
                <a:solidFill>
                  <a:schemeClr val="tx1">
                    <a:lumMod val="95000"/>
                    <a:lumOff val="5000"/>
                  </a:schemeClr>
                </a:solidFill>
                <a:latin typeface="+mn-ea"/>
                <a:ea typeface="+mn-ea"/>
                <a:cs typeface="+mn-cs"/>
              </a:defRPr>
            </a:pPr>
            <a:r>
              <a:rPr lang="zh-CN" altLang="en-US" sz="960" b="1" dirty="0">
                <a:solidFill>
                  <a:schemeClr val="tx1">
                    <a:lumMod val="95000"/>
                    <a:lumOff val="5000"/>
                  </a:schemeClr>
                </a:solidFill>
                <a:latin typeface="+mn-ea"/>
                <a:ea typeface="+mn-ea"/>
              </a:rPr>
              <a:t>目的 </a:t>
            </a:r>
            <a:r>
              <a:rPr lang="en-US" altLang="zh-CN" sz="960" b="1" dirty="0">
                <a:solidFill>
                  <a:schemeClr val="tx1">
                    <a:lumMod val="95000"/>
                    <a:lumOff val="5000"/>
                  </a:schemeClr>
                </a:solidFill>
                <a:latin typeface="+mn-ea"/>
                <a:ea typeface="+mn-ea"/>
              </a:rPr>
              <a:t>VS </a:t>
            </a:r>
            <a:r>
              <a:rPr altLang="en-US" sz="960" b="1" dirty="0">
                <a:solidFill>
                  <a:schemeClr val="tx1">
                    <a:lumMod val="95000"/>
                    <a:lumOff val="5000"/>
                  </a:schemeClr>
                </a:solidFill>
                <a:latin typeface="+mn-ea"/>
                <a:ea typeface="+mn-ea"/>
              </a:rPr>
              <a:t>最</a:t>
            </a:r>
            <a:r>
              <a:rPr lang="zh-CN" altLang="en-US" sz="960" b="1" dirty="0">
                <a:solidFill>
                  <a:schemeClr val="tx1">
                    <a:lumMod val="95000"/>
                    <a:lumOff val="5000"/>
                  </a:schemeClr>
                </a:solidFill>
                <a:latin typeface="+mn-ea"/>
                <a:ea typeface="+mn-ea"/>
              </a:rPr>
              <a:t>主要目的</a:t>
            </a:r>
            <a:endParaRPr lang="zh-CN" altLang="en-US" sz="960" b="1" dirty="0">
              <a:solidFill>
                <a:schemeClr val="tx1">
                  <a:lumMod val="95000"/>
                  <a:lumOff val="5000"/>
                </a:schemeClr>
              </a:solidFill>
              <a:latin typeface="+mn-ea"/>
              <a:ea typeface="+mn-ea"/>
            </a:endParaRPr>
          </a:p>
        </c:rich>
      </c:tx>
      <c:layout>
        <c:manualLayout>
          <c:xMode val="edge"/>
          <c:yMode val="edge"/>
          <c:x val="0.421293478010527"/>
          <c:y val="0.00840336134453781"/>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目的</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Sheet1!$B$1:$K$1</c:f>
              <c:strCache>
                <c:ptCount val="10"/>
                <c:pt idx="0">
                  <c:v>利用数据分析，助力管理决策</c:v>
                </c:pt>
                <c:pt idx="1">
                  <c:v>提高管理效率</c:v>
                </c:pt>
                <c:pt idx="2">
                  <c:v>加强内部协作、沟通效率</c:v>
                </c:pt>
                <c:pt idx="3">
                  <c:v>节约人力成本</c:v>
                </c:pt>
                <c:pt idx="4">
                  <c:v>提升员工体验</c:v>
                </c:pt>
                <c:pt idx="5">
                  <c:v>打造数智化职场</c:v>
                </c:pt>
                <c:pt idx="6">
                  <c:v>管理透明化</c:v>
                </c:pt>
                <c:pt idx="7">
                  <c:v>满足公司总部、政府部门要求</c:v>
                </c:pt>
                <c:pt idx="8">
                  <c:v>确保竞争力，避免被淘汰</c:v>
                </c:pt>
                <c:pt idx="9">
                  <c:v>无纸化，绿色环保</c:v>
                </c:pt>
              </c:strCache>
            </c:strRef>
          </c:cat>
          <c:val>
            <c:numRef>
              <c:f>Sheet1!$B$2:$K$2</c:f>
              <c:numCache>
                <c:formatCode>0.0_ </c:formatCode>
                <c:ptCount val="10"/>
                <c:pt idx="0">
                  <c:v>40.3755868544601</c:v>
                </c:pt>
                <c:pt idx="1">
                  <c:v>38.0281690140845</c:v>
                </c:pt>
                <c:pt idx="2">
                  <c:v>37.245696400626</c:v>
                </c:pt>
                <c:pt idx="3">
                  <c:v>33.8028169014084</c:v>
                </c:pt>
                <c:pt idx="4">
                  <c:v>30.3599374021909</c:v>
                </c:pt>
                <c:pt idx="5">
                  <c:v>29.264475743349</c:v>
                </c:pt>
                <c:pt idx="6">
                  <c:v>27.3865414710485</c:v>
                </c:pt>
                <c:pt idx="7">
                  <c:v>24.8826291079812</c:v>
                </c:pt>
                <c:pt idx="8">
                  <c:v>24.2566510172144</c:v>
                </c:pt>
                <c:pt idx="9">
                  <c:v>9.70266040688576</c:v>
                </c:pt>
              </c:numCache>
            </c:numRef>
          </c:val>
        </c:ser>
        <c:ser>
          <c:idx val="1"/>
          <c:order val="1"/>
          <c:tx>
            <c:strRef>
              <c:f>Sheet1!$A$3</c:f>
              <c:strCache>
                <c:ptCount val="1"/>
                <c:pt idx="0">
                  <c:v>主要目的</c:v>
                </c:pt>
              </c:strCache>
            </c:strRef>
          </c:tx>
          <c:spPr>
            <a:solidFill>
              <a:schemeClr val="accent2"/>
            </a:solidFill>
            <a:ln>
              <a:noFill/>
            </a:ln>
            <a:effectLst/>
          </c:spPr>
          <c:invertIfNegative val="0"/>
          <c:dLbls>
            <c:delete val="1"/>
          </c:dLbls>
          <c:cat>
            <c:strRef>
              <c:f>Sheet1!$B$1:$K$1</c:f>
              <c:strCache>
                <c:ptCount val="10"/>
                <c:pt idx="0">
                  <c:v>利用数据分析，助力管理决策</c:v>
                </c:pt>
                <c:pt idx="1">
                  <c:v>提高管理效率</c:v>
                </c:pt>
                <c:pt idx="2">
                  <c:v>加强内部协作、沟通效率</c:v>
                </c:pt>
                <c:pt idx="3">
                  <c:v>节约人力成本</c:v>
                </c:pt>
                <c:pt idx="4">
                  <c:v>提升员工体验</c:v>
                </c:pt>
                <c:pt idx="5">
                  <c:v>打造数智化职场</c:v>
                </c:pt>
                <c:pt idx="6">
                  <c:v>管理透明化</c:v>
                </c:pt>
                <c:pt idx="7">
                  <c:v>满足公司总部、政府部门要求</c:v>
                </c:pt>
                <c:pt idx="8">
                  <c:v>确保竞争力，避免被淘汰</c:v>
                </c:pt>
                <c:pt idx="9">
                  <c:v>无纸化，绿色环保</c:v>
                </c:pt>
              </c:strCache>
            </c:strRef>
          </c:cat>
          <c:val>
            <c:numRef>
              <c:f>Sheet1!$B$3:$K$3</c:f>
              <c:numCache>
                <c:formatCode>0.0_ </c:formatCode>
                <c:ptCount val="10"/>
                <c:pt idx="0">
                  <c:v>15.4929577464789</c:v>
                </c:pt>
                <c:pt idx="1">
                  <c:v>17.0579029733959</c:v>
                </c:pt>
                <c:pt idx="2">
                  <c:v>17.0579029733959</c:v>
                </c:pt>
                <c:pt idx="3">
                  <c:v>10.0156494522692</c:v>
                </c:pt>
                <c:pt idx="4">
                  <c:v>8.1377151799687</c:v>
                </c:pt>
                <c:pt idx="5">
                  <c:v>7.82472613458529</c:v>
                </c:pt>
                <c:pt idx="6">
                  <c:v>6.25978090766823</c:v>
                </c:pt>
                <c:pt idx="7">
                  <c:v>10.641627543036</c:v>
                </c:pt>
                <c:pt idx="8">
                  <c:v>6.57276995305164</c:v>
                </c:pt>
                <c:pt idx="9">
                  <c:v>0.938967136150235</c:v>
                </c:pt>
              </c:numCache>
            </c:numRef>
          </c:val>
        </c:ser>
        <c:dLbls>
          <c:showLegendKey val="0"/>
          <c:showVal val="0"/>
          <c:showCatName val="0"/>
          <c:showSerName val="0"/>
          <c:showPercent val="0"/>
          <c:showBubbleSize val="0"/>
        </c:dLbls>
        <c:gapWidth val="150"/>
        <c:axId val="745693816"/>
        <c:axId val="745747912"/>
      </c:bar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800"/>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60" b="1" i="0" u="none" strike="noStrike" kern="1200" spc="0" baseline="0">
                <a:solidFill>
                  <a:schemeClr val="tx1">
                    <a:lumMod val="95000"/>
                    <a:lumOff val="5000"/>
                  </a:schemeClr>
                </a:solidFill>
                <a:latin typeface="+mn-ea"/>
                <a:ea typeface="+mn-ea"/>
                <a:cs typeface="+mn-cs"/>
              </a:defRPr>
            </a:pPr>
            <a:r>
              <a:rPr lang="zh-CN" altLang="en-US" sz="960" b="1" dirty="0">
                <a:solidFill>
                  <a:schemeClr val="tx1">
                    <a:lumMod val="95000"/>
                    <a:lumOff val="5000"/>
                  </a:schemeClr>
                </a:solidFill>
                <a:latin typeface="+mn-ea"/>
                <a:ea typeface="+mn-ea"/>
              </a:rPr>
              <a:t>目的</a:t>
            </a:r>
            <a:endParaRPr lang="zh-CN" altLang="en-US" sz="960" b="1" dirty="0">
              <a:solidFill>
                <a:schemeClr val="tx1">
                  <a:lumMod val="95000"/>
                  <a:lumOff val="5000"/>
                </a:schemeClr>
              </a:solidFill>
              <a:latin typeface="+mn-ea"/>
              <a:ea typeface="+mn-ea"/>
            </a:endParaRPr>
          </a:p>
          <a:p>
            <a:pPr>
              <a:defRPr lang="zh-CN" sz="960" b="1" i="0" u="none" strike="noStrike" kern="1200" spc="0" baseline="0">
                <a:solidFill>
                  <a:schemeClr val="tx1">
                    <a:lumMod val="95000"/>
                    <a:lumOff val="5000"/>
                  </a:schemeClr>
                </a:solidFill>
                <a:latin typeface="+mn-ea"/>
                <a:ea typeface="+mn-ea"/>
                <a:cs typeface="+mn-cs"/>
              </a:defRPr>
            </a:pPr>
            <a:r>
              <a:rPr lang="zh-CN" altLang="en-US" sz="960" b="1" dirty="0">
                <a:solidFill>
                  <a:schemeClr val="tx1">
                    <a:lumMod val="95000"/>
                    <a:lumOff val="5000"/>
                  </a:schemeClr>
                </a:solidFill>
                <a:latin typeface="+mn-ea"/>
                <a:ea typeface="+mn-ea"/>
              </a:rPr>
              <a:t>成熟企业 </a:t>
            </a:r>
            <a:r>
              <a:rPr lang="en-US" altLang="zh-CN" sz="960" b="1" dirty="0">
                <a:solidFill>
                  <a:schemeClr val="tx1">
                    <a:lumMod val="95000"/>
                    <a:lumOff val="5000"/>
                  </a:schemeClr>
                </a:solidFill>
                <a:latin typeface="+mn-ea"/>
                <a:ea typeface="+mn-ea"/>
              </a:rPr>
              <a:t>VS </a:t>
            </a:r>
            <a:r>
              <a:rPr lang="zh-CN" altLang="en-US" sz="960" b="1" dirty="0">
                <a:solidFill>
                  <a:schemeClr val="tx1">
                    <a:lumMod val="95000"/>
                    <a:lumOff val="5000"/>
                  </a:schemeClr>
                </a:solidFill>
                <a:latin typeface="+mn-ea"/>
                <a:ea typeface="+mn-ea"/>
              </a:rPr>
              <a:t>平均水平</a:t>
            </a:r>
            <a:endParaRPr lang="zh-CN" altLang="en-US" sz="960" b="1" dirty="0">
              <a:solidFill>
                <a:schemeClr val="tx1">
                  <a:lumMod val="95000"/>
                  <a:lumOff val="5000"/>
                </a:schemeClr>
              </a:solidFill>
              <a:latin typeface="+mn-ea"/>
              <a:ea typeface="+mn-ea"/>
            </a:endParaRPr>
          </a:p>
        </c:rich>
      </c:tx>
      <c:layout>
        <c:manualLayout>
          <c:xMode val="edge"/>
          <c:yMode val="edge"/>
          <c:x val="0.403413709624252"/>
          <c:y val="0.0217922907814398"/>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Sheet1!$B$1:$K$1</c:f>
              <c:strCache>
                <c:ptCount val="10"/>
                <c:pt idx="0">
                  <c:v>利用数据分析，助力管理决策</c:v>
                </c:pt>
                <c:pt idx="1">
                  <c:v>提高管理效率</c:v>
                </c:pt>
                <c:pt idx="2">
                  <c:v>加强内部协作、沟通效率</c:v>
                </c:pt>
                <c:pt idx="3">
                  <c:v>节约人力成本</c:v>
                </c:pt>
                <c:pt idx="4">
                  <c:v>提升员工体验</c:v>
                </c:pt>
                <c:pt idx="5">
                  <c:v>打造数智化职场</c:v>
                </c:pt>
                <c:pt idx="6">
                  <c:v>管理透明化</c:v>
                </c:pt>
                <c:pt idx="7">
                  <c:v>满足公司总部、政府部门要求</c:v>
                </c:pt>
                <c:pt idx="8">
                  <c:v>确保竞争力，避免被淘汰</c:v>
                </c:pt>
                <c:pt idx="9">
                  <c:v>无纸化，绿色环保</c:v>
                </c:pt>
              </c:strCache>
            </c:strRef>
          </c:cat>
          <c:val>
            <c:numRef>
              <c:f>Sheet1!$B$2:$K$2</c:f>
              <c:numCache>
                <c:formatCode>0.0_ </c:formatCode>
                <c:ptCount val="10"/>
                <c:pt idx="0">
                  <c:v>40.3755868544601</c:v>
                </c:pt>
                <c:pt idx="1">
                  <c:v>38.0281690140845</c:v>
                </c:pt>
                <c:pt idx="2">
                  <c:v>37.245696400626</c:v>
                </c:pt>
                <c:pt idx="3">
                  <c:v>33.8028169014084</c:v>
                </c:pt>
                <c:pt idx="4">
                  <c:v>30.3599374021909</c:v>
                </c:pt>
                <c:pt idx="5">
                  <c:v>29.264475743349</c:v>
                </c:pt>
                <c:pt idx="6">
                  <c:v>27.3865414710485</c:v>
                </c:pt>
                <c:pt idx="7">
                  <c:v>24.8826291079812</c:v>
                </c:pt>
                <c:pt idx="8">
                  <c:v>24.2566510172144</c:v>
                </c:pt>
                <c:pt idx="9">
                  <c:v>9.70266040688576</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a:solidFill>
                <a:schemeClr val="accent2"/>
              </a:solidFill>
              <a:round/>
            </a:ln>
            <a:effectLst/>
          </c:spPr>
          <c:marker>
            <c:symbol val="none"/>
          </c:marker>
          <c:dLbls>
            <c:delete val="1"/>
          </c:dLbls>
          <c:cat>
            <c:strRef>
              <c:f>Sheet1!$B$1:$K$1</c:f>
              <c:strCache>
                <c:ptCount val="10"/>
                <c:pt idx="0">
                  <c:v>利用数据分析，助力管理决策</c:v>
                </c:pt>
                <c:pt idx="1">
                  <c:v>提高管理效率</c:v>
                </c:pt>
                <c:pt idx="2">
                  <c:v>加强内部协作、沟通效率</c:v>
                </c:pt>
                <c:pt idx="3">
                  <c:v>节约人力成本</c:v>
                </c:pt>
                <c:pt idx="4">
                  <c:v>提升员工体验</c:v>
                </c:pt>
                <c:pt idx="5">
                  <c:v>打造数智化职场</c:v>
                </c:pt>
                <c:pt idx="6">
                  <c:v>管理透明化</c:v>
                </c:pt>
                <c:pt idx="7">
                  <c:v>满足公司总部、政府部门要求</c:v>
                </c:pt>
                <c:pt idx="8">
                  <c:v>确保竞争力，避免被淘汰</c:v>
                </c:pt>
                <c:pt idx="9">
                  <c:v>无纸化，绿色环保</c:v>
                </c:pt>
              </c:strCache>
            </c:strRef>
          </c:cat>
          <c:val>
            <c:numRef>
              <c:f>Sheet1!$B$3:$K$3</c:f>
              <c:numCache>
                <c:formatCode>0.0_ </c:formatCode>
                <c:ptCount val="10"/>
                <c:pt idx="0">
                  <c:v>50.7042253521127</c:v>
                </c:pt>
                <c:pt idx="1">
                  <c:v>42.2535211267606</c:v>
                </c:pt>
                <c:pt idx="2">
                  <c:v>45.7746478873239</c:v>
                </c:pt>
                <c:pt idx="3">
                  <c:v>31.6901408450704</c:v>
                </c:pt>
                <c:pt idx="4">
                  <c:v>36.6197183098592</c:v>
                </c:pt>
                <c:pt idx="5">
                  <c:v>42.9577464788732</c:v>
                </c:pt>
                <c:pt idx="6">
                  <c:v>33.8028169014084</c:v>
                </c:pt>
                <c:pt idx="7">
                  <c:v>41.5492957746479</c:v>
                </c:pt>
                <c:pt idx="8">
                  <c:v>30.9859154929577</c:v>
                </c:pt>
                <c:pt idx="9">
                  <c:v>9.15492957746479</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800"/>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外企</c:v>
                </c:pt>
              </c:strCache>
            </c:strRef>
          </c:tx>
          <c:spPr>
            <a:solidFill>
              <a:schemeClr val="accent1"/>
            </a:solidFill>
            <a:ln>
              <a:noFill/>
            </a:ln>
            <a:effectLst/>
          </c:spPr>
          <c:invertIfNegative val="0"/>
          <c:dLbls>
            <c:delete val="1"/>
          </c:dLbls>
          <c:cat>
            <c:strRef>
              <c:f>Sheet1!$A$2:$A$11</c:f>
              <c:strCache>
                <c:ptCount val="10"/>
                <c:pt idx="0">
                  <c:v>利用数据分析，助力管理决策</c:v>
                </c:pt>
                <c:pt idx="1">
                  <c:v>提高管理效率</c:v>
                </c:pt>
                <c:pt idx="2">
                  <c:v>加强内部协作、沟通效率</c:v>
                </c:pt>
                <c:pt idx="3">
                  <c:v>节约人力成本</c:v>
                </c:pt>
                <c:pt idx="4">
                  <c:v>提升员工体验</c:v>
                </c:pt>
                <c:pt idx="5">
                  <c:v>打造数智化职场</c:v>
                </c:pt>
                <c:pt idx="6">
                  <c:v>管理透明化</c:v>
                </c:pt>
                <c:pt idx="7">
                  <c:v>满足公司总部、政府部门要求</c:v>
                </c:pt>
                <c:pt idx="8">
                  <c:v>确保竞争力，避免被淘汰</c:v>
                </c:pt>
                <c:pt idx="9">
                  <c:v>无纸化，绿色环保</c:v>
                </c:pt>
              </c:strCache>
            </c:strRef>
          </c:cat>
          <c:val>
            <c:numRef>
              <c:f>Sheet1!$B$2:$B$11</c:f>
              <c:numCache>
                <c:formatCode>0.0_ </c:formatCode>
                <c:ptCount val="10"/>
                <c:pt idx="0">
                  <c:v>41.5584415584416</c:v>
                </c:pt>
                <c:pt idx="1">
                  <c:v>45.4545454545455</c:v>
                </c:pt>
                <c:pt idx="2">
                  <c:v>41.5584415584416</c:v>
                </c:pt>
                <c:pt idx="3">
                  <c:v>45.4545454545455</c:v>
                </c:pt>
                <c:pt idx="4">
                  <c:v>33.7662337662338</c:v>
                </c:pt>
                <c:pt idx="5">
                  <c:v>41.5584415584416</c:v>
                </c:pt>
                <c:pt idx="6">
                  <c:v>27.2727272727273</c:v>
                </c:pt>
                <c:pt idx="7">
                  <c:v>31.1688311688312</c:v>
                </c:pt>
                <c:pt idx="8">
                  <c:v>25.974025974026</c:v>
                </c:pt>
                <c:pt idx="9">
                  <c:v>18.1818181818182</c:v>
                </c:pt>
              </c:numCache>
            </c:numRef>
          </c:val>
        </c:ser>
        <c:ser>
          <c:idx val="1"/>
          <c:order val="1"/>
          <c:tx>
            <c:strRef>
              <c:f>Sheet1!$C$1</c:f>
              <c:strCache>
                <c:ptCount val="1"/>
                <c:pt idx="0">
                  <c:v>国企</c:v>
                </c:pt>
              </c:strCache>
            </c:strRef>
          </c:tx>
          <c:spPr>
            <a:solidFill>
              <a:schemeClr val="accent2"/>
            </a:solidFill>
            <a:ln>
              <a:noFill/>
            </a:ln>
            <a:effectLst/>
          </c:spPr>
          <c:invertIfNegative val="0"/>
          <c:dLbls>
            <c:delete val="1"/>
          </c:dLbls>
          <c:cat>
            <c:strRef>
              <c:f>Sheet1!$A$2:$A$11</c:f>
              <c:strCache>
                <c:ptCount val="10"/>
                <c:pt idx="0">
                  <c:v>利用数据分析，助力管理决策</c:v>
                </c:pt>
                <c:pt idx="1">
                  <c:v>提高管理效率</c:v>
                </c:pt>
                <c:pt idx="2">
                  <c:v>加强内部协作、沟通效率</c:v>
                </c:pt>
                <c:pt idx="3">
                  <c:v>节约人力成本</c:v>
                </c:pt>
                <c:pt idx="4">
                  <c:v>提升员工体验</c:v>
                </c:pt>
                <c:pt idx="5">
                  <c:v>打造数智化职场</c:v>
                </c:pt>
                <c:pt idx="6">
                  <c:v>管理透明化</c:v>
                </c:pt>
                <c:pt idx="7">
                  <c:v>满足公司总部、政府部门要求</c:v>
                </c:pt>
                <c:pt idx="8">
                  <c:v>确保竞争力，避免被淘汰</c:v>
                </c:pt>
                <c:pt idx="9">
                  <c:v>无纸化，绿色环保</c:v>
                </c:pt>
              </c:strCache>
            </c:strRef>
          </c:cat>
          <c:val>
            <c:numRef>
              <c:f>Sheet1!$C$2:$C$11</c:f>
              <c:numCache>
                <c:formatCode>0.0_ </c:formatCode>
                <c:ptCount val="10"/>
                <c:pt idx="0">
                  <c:v>42.741935483871</c:v>
                </c:pt>
                <c:pt idx="1">
                  <c:v>29.8387096774194</c:v>
                </c:pt>
                <c:pt idx="2">
                  <c:v>32.258064516129</c:v>
                </c:pt>
                <c:pt idx="3">
                  <c:v>32.258064516129</c:v>
                </c:pt>
                <c:pt idx="4">
                  <c:v>30.6451612903226</c:v>
                </c:pt>
                <c:pt idx="5">
                  <c:v>25.8064516129032</c:v>
                </c:pt>
                <c:pt idx="6">
                  <c:v>25.8064516129032</c:v>
                </c:pt>
                <c:pt idx="7">
                  <c:v>32.258064516129</c:v>
                </c:pt>
                <c:pt idx="8">
                  <c:v>25</c:v>
                </c:pt>
                <c:pt idx="9">
                  <c:v>5.64516129032258</c:v>
                </c:pt>
              </c:numCache>
            </c:numRef>
          </c:val>
        </c:ser>
        <c:ser>
          <c:idx val="2"/>
          <c:order val="2"/>
          <c:tx>
            <c:strRef>
              <c:f>Sheet1!$D$1</c:f>
              <c:strCache>
                <c:ptCount val="1"/>
                <c:pt idx="0">
                  <c:v>民企</c:v>
                </c:pt>
              </c:strCache>
            </c:strRef>
          </c:tx>
          <c:spPr>
            <a:solidFill>
              <a:schemeClr val="accent3"/>
            </a:solidFill>
            <a:ln>
              <a:noFill/>
            </a:ln>
            <a:effectLst/>
          </c:spPr>
          <c:invertIfNegative val="0"/>
          <c:dLbls>
            <c:delete val="1"/>
          </c:dLbls>
          <c:cat>
            <c:strRef>
              <c:f>Sheet1!$A$2:$A$11</c:f>
              <c:strCache>
                <c:ptCount val="10"/>
                <c:pt idx="0">
                  <c:v>利用数据分析，助力管理决策</c:v>
                </c:pt>
                <c:pt idx="1">
                  <c:v>提高管理效率</c:v>
                </c:pt>
                <c:pt idx="2">
                  <c:v>加强内部协作、沟通效率</c:v>
                </c:pt>
                <c:pt idx="3">
                  <c:v>节约人力成本</c:v>
                </c:pt>
                <c:pt idx="4">
                  <c:v>提升员工体验</c:v>
                </c:pt>
                <c:pt idx="5">
                  <c:v>打造数智化职场</c:v>
                </c:pt>
                <c:pt idx="6">
                  <c:v>管理透明化</c:v>
                </c:pt>
                <c:pt idx="7">
                  <c:v>满足公司总部、政府部门要求</c:v>
                </c:pt>
                <c:pt idx="8">
                  <c:v>确保竞争力，避免被淘汰</c:v>
                </c:pt>
                <c:pt idx="9">
                  <c:v>无纸化，绿色环保</c:v>
                </c:pt>
              </c:strCache>
            </c:strRef>
          </c:cat>
          <c:val>
            <c:numRef>
              <c:f>Sheet1!$D$2:$D$11</c:f>
              <c:numCache>
                <c:formatCode>0.0_ </c:formatCode>
                <c:ptCount val="10"/>
                <c:pt idx="0">
                  <c:v>40.2912621359223</c:v>
                </c:pt>
                <c:pt idx="1">
                  <c:v>39.8058252427184</c:v>
                </c:pt>
                <c:pt idx="2">
                  <c:v>39.0776699029126</c:v>
                </c:pt>
                <c:pt idx="3">
                  <c:v>32.7669902912621</c:v>
                </c:pt>
                <c:pt idx="4">
                  <c:v>30.3398058252427</c:v>
                </c:pt>
                <c:pt idx="5">
                  <c:v>29.126213592233</c:v>
                </c:pt>
                <c:pt idx="6">
                  <c:v>28.6407766990291</c:v>
                </c:pt>
                <c:pt idx="7">
                  <c:v>22.0873786407767</c:v>
                </c:pt>
                <c:pt idx="8">
                  <c:v>24.0291262135922</c:v>
                </c:pt>
                <c:pt idx="9">
                  <c:v>9.70873786407767</c:v>
                </c:pt>
              </c:numCache>
            </c:numRef>
          </c:val>
        </c:ser>
        <c:dLbls>
          <c:showLegendKey val="0"/>
          <c:showVal val="0"/>
          <c:showCatName val="0"/>
          <c:showSerName val="0"/>
          <c:showPercent val="0"/>
          <c:showBubbleSize val="0"/>
        </c:dLbls>
        <c:gapWidth val="150"/>
        <c:axId val="118668239"/>
        <c:axId val="844706560"/>
      </c:barChart>
      <c:catAx>
        <c:axId val="11866823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44706560"/>
        <c:crosses val="autoZero"/>
        <c:auto val="1"/>
        <c:lblAlgn val="ctr"/>
        <c:lblOffset val="100"/>
        <c:noMultiLvlLbl val="0"/>
      </c:catAx>
      <c:valAx>
        <c:axId val="844706560"/>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18668239"/>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lstStyle/>
    <a:p>
      <a:pPr>
        <a:defRPr lang="zh-CN" sz="900"/>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更注重业务、营销、IT等领域的数字化转型</c:v>
                </c:pt>
                <c:pt idx="1">
                  <c:v>预算有限，无法兼顾</c:v>
                </c:pt>
                <c:pt idx="2">
                  <c:v>公司规模不大，这三方面没有数字化转型需求</c:v>
                </c:pt>
                <c:pt idx="3">
                  <c:v>公司数字化转型领导者非人力资源条线</c:v>
                </c:pt>
                <c:pt idx="4">
                  <c:v>依据总部要求行事，无决策权</c:v>
                </c:pt>
                <c:pt idx="5">
                  <c:v>没有找到这些方面合适的数字化转型方案</c:v>
                </c:pt>
              </c:strCache>
            </c:strRef>
          </c:cat>
          <c:val>
            <c:numRef>
              <c:f>Sheet1!$B$2:$G$2</c:f>
              <c:numCache>
                <c:formatCode>0.0_ </c:formatCode>
                <c:ptCount val="6"/>
                <c:pt idx="0">
                  <c:v>37.3983739837398</c:v>
                </c:pt>
                <c:pt idx="1">
                  <c:v>23.5772357723577</c:v>
                </c:pt>
                <c:pt idx="2">
                  <c:v>23.5772357723577</c:v>
                </c:pt>
                <c:pt idx="3">
                  <c:v>22.7642276422764</c:v>
                </c:pt>
                <c:pt idx="4">
                  <c:v>17.8861788617886</c:v>
                </c:pt>
                <c:pt idx="5">
                  <c:v>9.75609756097561</c:v>
                </c:pt>
              </c:numCache>
            </c:numRef>
          </c:val>
        </c:ser>
        <c:dLbls>
          <c:showLegendKey val="0"/>
          <c:showVal val="0"/>
          <c:showCatName val="0"/>
          <c:showSerName val="0"/>
          <c:showPercent val="0"/>
          <c:showBubbleSize val="0"/>
        </c:dLbls>
        <c:gapWidth val="150"/>
        <c:axId val="745693816"/>
        <c:axId val="74574791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
                      </c:pt>
                    </c:strCache>
                  </c:strRef>
                </c:tx>
                <c:spPr>
                  <a:solidFill>
                    <a:schemeClr val="accent2"/>
                  </a:solidFill>
                  <a:ln>
                    <a:noFill/>
                  </a:ln>
                  <a:effectLst/>
                </c:spPr>
                <c:invertIfNegative val="0"/>
                <c:dLbls>
                  <c:delete val="1"/>
                </c:dLbls>
                <c:cat>
                  <c:strRef>
                    <c:extLst>
                      <c:ext uri="{02D57815-91ED-43cb-92C2-25804820EDAC}">
                        <c15:fullRef>
                          <c15:sqref/>
                        </c15:fullRef>
                        <c15:formulaRef>
                          <c15:sqref>Sheet1!$B$1:$G$1</c15:sqref>
                        </c15:formulaRef>
                      </c:ext>
                    </c:extLst>
                    <c:strCache>
                      <c:ptCount val="6"/>
                      <c:pt idx="0">
                        <c:v>更注重业务、营销、IT等领域的数字化转型</c:v>
                      </c:pt>
                      <c:pt idx="1">
                        <c:v>预算有限，无法兼顾</c:v>
                      </c:pt>
                      <c:pt idx="2">
                        <c:v>公司规模不大，这三方面没有数字化转型需求</c:v>
                      </c:pt>
                      <c:pt idx="3">
                        <c:v>公司数字化转型领导者非人力资源条线</c:v>
                      </c:pt>
                      <c:pt idx="4">
                        <c:v>依据总部要求行事，无决策权</c:v>
                      </c:pt>
                      <c:pt idx="5">
                        <c:v>没有找到这些方面合适的数字化转型方案</c:v>
                      </c:pt>
                    </c:strCache>
                  </c:strRef>
                </c:cat>
                <c:val>
                  <c:numRef>
                    <c:extLst>
                      <c:ext uri="{02D57815-91ED-43cb-92C2-25804820EDAC}">
                        <c15:formulaRef>
                          <c15:sqref>Sheet1!#REF!</c15:sqref>
                        </c15:formulaRef>
                      </c:ext>
                    </c:extLst>
                    <c:numCache>
                      <c:formatCode>General</c:formatCode>
                      <c:ptCount val="1"/>
                      <c:pt idx="0">
                        <c:v>1</c:v>
                      </c:pt>
                    </c:numCache>
                  </c:numRef>
                </c:val>
              </c15:ser>
            </c15:filteredBarSeries>
          </c:ext>
        </c:extLst>
      </c:barChart>
      <c:catAx>
        <c:axId val="745693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1"/>
        <c:axPos val="t"/>
        <c:numFmt formatCode="0.0_ "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spPr>
        <a:noFill/>
        <a:ln>
          <a:noFill/>
        </a:ln>
        <a:effectLst/>
      </c:spPr>
    </c:plotArea>
    <c:plotVisOnly val="1"/>
    <c:dispBlanksAs val="gap"/>
    <c:showDLblsOverMax val="0"/>
  </c:chart>
  <c:spPr>
    <a:noFill/>
    <a:ln>
      <a:noFill/>
    </a:ln>
    <a:effectLst/>
  </c:spPr>
  <c:txPr>
    <a:bodyPr anchor="ctr"/>
    <a:lstStyle/>
    <a:p>
      <a:pPr>
        <a:defRPr lang="zh-CN" sz="900"/>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1" i="0" u="none" strike="noStrike" kern="1200" spc="0" baseline="0">
                <a:solidFill>
                  <a:schemeClr val="tx1">
                    <a:lumMod val="95000"/>
                    <a:lumOff val="5000"/>
                  </a:schemeClr>
                </a:solidFill>
                <a:latin typeface="+mn-ea"/>
                <a:ea typeface="+mn-ea"/>
                <a:cs typeface="+mn-cs"/>
              </a:defRPr>
            </a:pPr>
            <a:r>
              <a:rPr lang="zh-CN" altLang="en-US" sz="1000" b="1" dirty="0">
                <a:solidFill>
                  <a:schemeClr val="tx1">
                    <a:lumMod val="95000"/>
                    <a:lumOff val="5000"/>
                  </a:schemeClr>
                </a:solidFill>
                <a:latin typeface="+mn-ea"/>
                <a:ea typeface="+mn-ea"/>
              </a:rPr>
              <a:t>成熟企业 </a:t>
            </a:r>
            <a:r>
              <a:rPr lang="en-US" altLang="zh-CN" sz="1000" b="1" dirty="0">
                <a:solidFill>
                  <a:schemeClr val="tx1">
                    <a:lumMod val="95000"/>
                    <a:lumOff val="5000"/>
                  </a:schemeClr>
                </a:solidFill>
                <a:latin typeface="+mn-ea"/>
                <a:ea typeface="+mn-ea"/>
              </a:rPr>
              <a:t>VS </a:t>
            </a:r>
            <a:r>
              <a:rPr lang="zh-CN" altLang="en-US" sz="1000" b="1" dirty="0">
                <a:solidFill>
                  <a:schemeClr val="tx1">
                    <a:lumMod val="95000"/>
                    <a:lumOff val="5000"/>
                  </a:schemeClr>
                </a:solidFill>
                <a:latin typeface="+mn-ea"/>
                <a:ea typeface="+mn-ea"/>
              </a:rPr>
              <a:t>平均水平</a:t>
            </a:r>
            <a:endParaRPr lang="zh-CN" altLang="en-US" sz="1000" b="1" dirty="0">
              <a:solidFill>
                <a:schemeClr val="tx1">
                  <a:lumMod val="95000"/>
                  <a:lumOff val="5000"/>
                </a:schemeClr>
              </a:solidFill>
              <a:latin typeface="+mn-ea"/>
              <a:ea typeface="+mn-ea"/>
            </a:endParaRPr>
          </a:p>
        </c:rich>
      </c:tx>
      <c:layout>
        <c:manualLayout>
          <c:xMode val="edge"/>
          <c:yMode val="edge"/>
          <c:x val="0.462645574991046"/>
          <c:y val="0.013890137038677"/>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Sheet1!$B$1:$M$1</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Sheet1!$B$2:$M$2</c:f>
              <c:numCache>
                <c:formatCode>0.0_ </c:formatCode>
                <c:ptCount val="12"/>
                <c:pt idx="0">
                  <c:v>43.1924882629108</c:v>
                </c:pt>
                <c:pt idx="1">
                  <c:v>42.8794992175274</c:v>
                </c:pt>
                <c:pt idx="2">
                  <c:v>32.8638497652582</c:v>
                </c:pt>
                <c:pt idx="3">
                  <c:v>31.2989045383412</c:v>
                </c:pt>
                <c:pt idx="4">
                  <c:v>28.6384976525822</c:v>
                </c:pt>
                <c:pt idx="5">
                  <c:v>27.3865414710485</c:v>
                </c:pt>
                <c:pt idx="6">
                  <c:v>22.3787167449139</c:v>
                </c:pt>
                <c:pt idx="7">
                  <c:v>15.3364632237872</c:v>
                </c:pt>
                <c:pt idx="8">
                  <c:v>14.7104851330203</c:v>
                </c:pt>
                <c:pt idx="9">
                  <c:v>11.2676056338028</c:v>
                </c:pt>
                <c:pt idx="10">
                  <c:v>9.70266040688576</c:v>
                </c:pt>
                <c:pt idx="11">
                  <c:v>8.29420970266041</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a:solidFill>
                <a:schemeClr val="accent2"/>
              </a:solidFill>
              <a:round/>
            </a:ln>
            <a:effectLst/>
          </c:spPr>
          <c:marker>
            <c:symbol val="none"/>
          </c:marker>
          <c:dLbls>
            <c:delete val="1"/>
          </c:dLbls>
          <c:cat>
            <c:strRef>
              <c:f>Sheet1!$B$1:$M$1</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Sheet1!$B$3:$M$3</c:f>
              <c:numCache>
                <c:formatCode>0.0_ </c:formatCode>
                <c:ptCount val="12"/>
                <c:pt idx="0">
                  <c:v>54.9295774647887</c:v>
                </c:pt>
                <c:pt idx="1">
                  <c:v>53.5211267605634</c:v>
                </c:pt>
                <c:pt idx="2">
                  <c:v>42.9577464788732</c:v>
                </c:pt>
                <c:pt idx="3">
                  <c:v>40.8450704225352</c:v>
                </c:pt>
                <c:pt idx="4">
                  <c:v>27.4647887323944</c:v>
                </c:pt>
                <c:pt idx="5">
                  <c:v>38.7323943661972</c:v>
                </c:pt>
                <c:pt idx="6">
                  <c:v>34.5070422535211</c:v>
                </c:pt>
                <c:pt idx="7">
                  <c:v>17.6056338028169</c:v>
                </c:pt>
                <c:pt idx="8">
                  <c:v>16.9014084507042</c:v>
                </c:pt>
                <c:pt idx="9">
                  <c:v>16.1971830985916</c:v>
                </c:pt>
                <c:pt idx="10">
                  <c:v>15.4929577464789</c:v>
                </c:pt>
                <c:pt idx="11">
                  <c:v>9.85915492957746</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800"/>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外企</c:v>
                </c:pt>
              </c:strCache>
            </c:strRef>
          </c:tx>
          <c:spPr>
            <a:solidFill>
              <a:schemeClr val="accent1"/>
            </a:solidFill>
            <a:ln>
              <a:noFill/>
            </a:ln>
            <a:effectLst/>
          </c:spPr>
          <c:invertIfNegative val="0"/>
          <c:dLbls>
            <c:delete val="1"/>
          </c:dLbls>
          <c:cat>
            <c:strRef>
              <c:f>Sheet1!$A$2:$A$13</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Sheet1!$B$2:$B$13</c:f>
              <c:numCache>
                <c:formatCode>0.0_ </c:formatCode>
                <c:ptCount val="12"/>
                <c:pt idx="0">
                  <c:v>41.5584415584416</c:v>
                </c:pt>
                <c:pt idx="1">
                  <c:v>51.9480519480519</c:v>
                </c:pt>
                <c:pt idx="2">
                  <c:v>33.7662337662338</c:v>
                </c:pt>
                <c:pt idx="3">
                  <c:v>28.5714285714286</c:v>
                </c:pt>
                <c:pt idx="4">
                  <c:v>23.3766233766234</c:v>
                </c:pt>
                <c:pt idx="5">
                  <c:v>41.5584415584416</c:v>
                </c:pt>
                <c:pt idx="6">
                  <c:v>31.1688311688312</c:v>
                </c:pt>
                <c:pt idx="7">
                  <c:v>19.4805194805195</c:v>
                </c:pt>
                <c:pt idx="8">
                  <c:v>14.2857142857143</c:v>
                </c:pt>
                <c:pt idx="9">
                  <c:v>9.09090909090909</c:v>
                </c:pt>
                <c:pt idx="10">
                  <c:v>9.09090909090909</c:v>
                </c:pt>
                <c:pt idx="11">
                  <c:v>7.79220779220779</c:v>
                </c:pt>
              </c:numCache>
            </c:numRef>
          </c:val>
        </c:ser>
        <c:ser>
          <c:idx val="1"/>
          <c:order val="1"/>
          <c:tx>
            <c:strRef>
              <c:f>Sheet1!$C$1</c:f>
              <c:strCache>
                <c:ptCount val="1"/>
                <c:pt idx="0">
                  <c:v>国企</c:v>
                </c:pt>
              </c:strCache>
            </c:strRef>
          </c:tx>
          <c:spPr>
            <a:solidFill>
              <a:schemeClr val="accent2"/>
            </a:solidFill>
            <a:ln>
              <a:noFill/>
            </a:ln>
            <a:effectLst/>
          </c:spPr>
          <c:invertIfNegative val="0"/>
          <c:dLbls>
            <c:delete val="1"/>
          </c:dLbls>
          <c:cat>
            <c:strRef>
              <c:f>Sheet1!$A$2:$A$13</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Sheet1!$C$2:$C$13</c:f>
              <c:numCache>
                <c:formatCode>0.0_ </c:formatCode>
                <c:ptCount val="12"/>
                <c:pt idx="0">
                  <c:v>43.5483870967742</c:v>
                </c:pt>
                <c:pt idx="1">
                  <c:v>46.7741935483871</c:v>
                </c:pt>
                <c:pt idx="2">
                  <c:v>37.0967741935484</c:v>
                </c:pt>
                <c:pt idx="3">
                  <c:v>37.0967741935484</c:v>
                </c:pt>
                <c:pt idx="4">
                  <c:v>25</c:v>
                </c:pt>
                <c:pt idx="5">
                  <c:v>18.5483870967742</c:v>
                </c:pt>
                <c:pt idx="6">
                  <c:v>25</c:v>
                </c:pt>
                <c:pt idx="7">
                  <c:v>14.5161290322581</c:v>
                </c:pt>
                <c:pt idx="8">
                  <c:v>13.7096774193548</c:v>
                </c:pt>
                <c:pt idx="9">
                  <c:v>8.06451612903226</c:v>
                </c:pt>
                <c:pt idx="10">
                  <c:v>9.67741935483871</c:v>
                </c:pt>
                <c:pt idx="11">
                  <c:v>6.45161290322581</c:v>
                </c:pt>
              </c:numCache>
            </c:numRef>
          </c:val>
        </c:ser>
        <c:ser>
          <c:idx val="2"/>
          <c:order val="2"/>
          <c:tx>
            <c:strRef>
              <c:f>Sheet1!$D$1</c:f>
              <c:strCache>
                <c:ptCount val="1"/>
                <c:pt idx="0">
                  <c:v>民企</c:v>
                </c:pt>
              </c:strCache>
            </c:strRef>
          </c:tx>
          <c:spPr>
            <a:solidFill>
              <a:schemeClr val="accent3"/>
            </a:solidFill>
            <a:ln>
              <a:noFill/>
            </a:ln>
            <a:effectLst/>
          </c:spPr>
          <c:invertIfNegative val="0"/>
          <c:dLbls>
            <c:delete val="1"/>
          </c:dLbls>
          <c:cat>
            <c:strRef>
              <c:f>Sheet1!$A$2:$A$13</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Sheet1!$D$2:$D$13</c:f>
              <c:numCache>
                <c:formatCode>0.0_ </c:formatCode>
                <c:ptCount val="12"/>
                <c:pt idx="0">
                  <c:v>44.1747572815534</c:v>
                </c:pt>
                <c:pt idx="1">
                  <c:v>41.0194174757282</c:v>
                </c:pt>
                <c:pt idx="2">
                  <c:v>31.0679611650485</c:v>
                </c:pt>
                <c:pt idx="3">
                  <c:v>30.5825242718447</c:v>
                </c:pt>
                <c:pt idx="4">
                  <c:v>31.5533980582524</c:v>
                </c:pt>
                <c:pt idx="5">
                  <c:v>28.3980582524272</c:v>
                </c:pt>
                <c:pt idx="6">
                  <c:v>20.873786407767</c:v>
                </c:pt>
                <c:pt idx="7">
                  <c:v>15.7766990291262</c:v>
                </c:pt>
                <c:pt idx="8">
                  <c:v>15.0485436893204</c:v>
                </c:pt>
                <c:pt idx="9">
                  <c:v>13.3495145631068</c:v>
                </c:pt>
                <c:pt idx="10">
                  <c:v>9.95145631067961</c:v>
                </c:pt>
                <c:pt idx="11">
                  <c:v>8.98058252427185</c:v>
                </c:pt>
              </c:numCache>
            </c:numRef>
          </c:val>
        </c:ser>
        <c:dLbls>
          <c:showLegendKey val="0"/>
          <c:showVal val="0"/>
          <c:showCatName val="0"/>
          <c:showSerName val="0"/>
          <c:showPercent val="0"/>
          <c:showBubbleSize val="0"/>
        </c:dLbls>
        <c:gapWidth val="150"/>
        <c:axId val="118668239"/>
        <c:axId val="844706560"/>
      </c:barChart>
      <c:catAx>
        <c:axId val="11866823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44706560"/>
        <c:crosses val="autoZero"/>
        <c:auto val="1"/>
        <c:lblAlgn val="ctr"/>
        <c:lblOffset val="100"/>
        <c:noMultiLvlLbl val="0"/>
      </c:catAx>
      <c:valAx>
        <c:axId val="844706560"/>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118668239"/>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lstStyle/>
    <a:p>
      <a:pPr>
        <a:defRPr lang="zh-CN" sz="900"/>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0282991334268"/>
          <c:y val="0.27906976744186"/>
          <c:w val="0.927732097440658"/>
          <c:h val="0.669250645994832"/>
        </c:manualLayout>
      </c:layout>
      <c:lineChart>
        <c:grouping val="standard"/>
        <c:varyColors val="0"/>
        <c:ser>
          <c:idx val="0"/>
          <c:order val="0"/>
          <c:tx>
            <c:strRef>
              <c:f>Sheet1!$A$2</c:f>
              <c:strCache>
                <c:ptCount val="1"/>
                <c:pt idx="0">
                  <c:v>制造业</c:v>
                </c:pt>
              </c:strCache>
            </c:strRef>
          </c:tx>
          <c:spPr>
            <a:ln w="22225" cap="rnd">
              <a:solidFill>
                <a:schemeClr val="accent1"/>
              </a:solidFill>
              <a:round/>
            </a:ln>
            <a:effectLst/>
          </c:spPr>
          <c:marker>
            <c:symbol val="none"/>
          </c:marker>
          <c:dLbls>
            <c:delete val="1"/>
          </c:dLbls>
          <c:cat>
            <c:strRef>
              <c:f>Sheet1!$B$1:$M$1</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Sheet1!$B$2:$M$2</c:f>
              <c:numCache>
                <c:formatCode>0.0_ </c:formatCode>
                <c:ptCount val="12"/>
                <c:pt idx="0">
                  <c:v>47.4576271186441</c:v>
                </c:pt>
                <c:pt idx="1">
                  <c:v>59.3220338983051</c:v>
                </c:pt>
                <c:pt idx="2">
                  <c:v>33.8983050847458</c:v>
                </c:pt>
                <c:pt idx="3">
                  <c:v>32.2033898305085</c:v>
                </c:pt>
                <c:pt idx="4">
                  <c:v>35.5932203389831</c:v>
                </c:pt>
                <c:pt idx="5">
                  <c:v>42.3728813559322</c:v>
                </c:pt>
                <c:pt idx="6">
                  <c:v>25.4237288135593</c:v>
                </c:pt>
                <c:pt idx="7">
                  <c:v>15.2542372881356</c:v>
                </c:pt>
                <c:pt idx="8">
                  <c:v>16.9491525423729</c:v>
                </c:pt>
                <c:pt idx="9">
                  <c:v>6.77966101694915</c:v>
                </c:pt>
                <c:pt idx="10">
                  <c:v>6.77966101694915</c:v>
                </c:pt>
                <c:pt idx="11">
                  <c:v>8.47457627118644</c:v>
                </c:pt>
              </c:numCache>
            </c:numRef>
          </c:val>
          <c:smooth val="0"/>
        </c:ser>
        <c:ser>
          <c:idx val="1"/>
          <c:order val="1"/>
          <c:tx>
            <c:strRef>
              <c:f>Sheet1!$A$3</c:f>
              <c:strCache>
                <c:ptCount val="1"/>
                <c:pt idx="0">
                  <c:v>能源/公共事业</c:v>
                </c:pt>
              </c:strCache>
            </c:strRef>
          </c:tx>
          <c:spPr>
            <a:ln w="22225" cap="rnd">
              <a:solidFill>
                <a:srgbClr val="92D050"/>
              </a:solidFill>
              <a:round/>
            </a:ln>
            <a:effectLst/>
          </c:spPr>
          <c:marker>
            <c:symbol val="none"/>
          </c:marker>
          <c:dLbls>
            <c:delete val="1"/>
          </c:dLbls>
          <c:cat>
            <c:strRef>
              <c:f>Sheet1!$B$1:$M$1</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Sheet1!$B$3:$M$3</c:f>
              <c:numCache>
                <c:formatCode>0.0_ </c:formatCode>
                <c:ptCount val="12"/>
                <c:pt idx="0">
                  <c:v>48.3333333333333</c:v>
                </c:pt>
                <c:pt idx="1">
                  <c:v>43.3333333333333</c:v>
                </c:pt>
                <c:pt idx="2">
                  <c:v>30</c:v>
                </c:pt>
                <c:pt idx="3">
                  <c:v>30</c:v>
                </c:pt>
                <c:pt idx="4">
                  <c:v>21.6666666666667</c:v>
                </c:pt>
                <c:pt idx="5">
                  <c:v>15</c:v>
                </c:pt>
                <c:pt idx="6">
                  <c:v>20</c:v>
                </c:pt>
                <c:pt idx="7">
                  <c:v>13.3333333333333</c:v>
                </c:pt>
                <c:pt idx="8">
                  <c:v>16.6666666666667</c:v>
                </c:pt>
                <c:pt idx="9">
                  <c:v>11.6666666666667</c:v>
                </c:pt>
                <c:pt idx="10">
                  <c:v>5</c:v>
                </c:pt>
                <c:pt idx="11">
                  <c:v>5</c:v>
                </c:pt>
              </c:numCache>
            </c:numRef>
          </c:val>
          <c:smooth val="0"/>
        </c:ser>
        <c:ser>
          <c:idx val="2"/>
          <c:order val="2"/>
          <c:tx>
            <c:strRef>
              <c:f>Sheet1!$A$4</c:f>
              <c:strCache>
                <c:ptCount val="1"/>
                <c:pt idx="0">
                  <c:v>批发零售业</c:v>
                </c:pt>
              </c:strCache>
            </c:strRef>
          </c:tx>
          <c:spPr>
            <a:ln w="22225" cap="rnd">
              <a:solidFill>
                <a:schemeClr val="accent3"/>
              </a:solidFill>
              <a:round/>
            </a:ln>
            <a:effectLst/>
          </c:spPr>
          <c:marker>
            <c:symbol val="none"/>
          </c:marker>
          <c:dLbls>
            <c:delete val="1"/>
          </c:dLbls>
          <c:cat>
            <c:strRef>
              <c:f>Sheet1!$B$1:$M$1</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Sheet1!$B$4:$M$4</c:f>
              <c:numCache>
                <c:formatCode>0.0_ </c:formatCode>
                <c:ptCount val="12"/>
                <c:pt idx="0">
                  <c:v>34.3434343434343</c:v>
                </c:pt>
                <c:pt idx="1">
                  <c:v>33.3333333333333</c:v>
                </c:pt>
                <c:pt idx="2">
                  <c:v>22.2222222222222</c:v>
                </c:pt>
                <c:pt idx="3">
                  <c:v>23.2323232323232</c:v>
                </c:pt>
                <c:pt idx="4">
                  <c:v>17.1717171717172</c:v>
                </c:pt>
                <c:pt idx="5">
                  <c:v>18.1818181818182</c:v>
                </c:pt>
                <c:pt idx="6">
                  <c:v>16.1616161616162</c:v>
                </c:pt>
                <c:pt idx="7">
                  <c:v>8.08080808080808</c:v>
                </c:pt>
                <c:pt idx="8">
                  <c:v>6.06060606060606</c:v>
                </c:pt>
                <c:pt idx="9">
                  <c:v>5.05050505050505</c:v>
                </c:pt>
                <c:pt idx="10">
                  <c:v>6.06060606060606</c:v>
                </c:pt>
                <c:pt idx="11">
                  <c:v>5.05050505050505</c:v>
                </c:pt>
              </c:numCache>
            </c:numRef>
          </c:val>
          <c:smooth val="0"/>
        </c:ser>
        <c:ser>
          <c:idx val="3"/>
          <c:order val="3"/>
          <c:tx>
            <c:strRef>
              <c:f>Sheet1!$A$5</c:f>
              <c:strCache>
                <c:ptCount val="1"/>
                <c:pt idx="0">
                  <c:v>互联网/软件/信息技术业</c:v>
                </c:pt>
              </c:strCache>
            </c:strRef>
          </c:tx>
          <c:spPr>
            <a:ln w="22225" cap="rnd">
              <a:solidFill>
                <a:srgbClr val="FFDB66"/>
              </a:solidFill>
              <a:round/>
            </a:ln>
            <a:effectLst/>
          </c:spPr>
          <c:marker>
            <c:symbol val="none"/>
          </c:marker>
          <c:dLbls>
            <c:delete val="1"/>
          </c:dLbls>
          <c:cat>
            <c:strRef>
              <c:f>Sheet1!$B$1:$M$1</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Sheet1!$B$5:$M$5</c:f>
              <c:numCache>
                <c:formatCode>0.0_ </c:formatCode>
                <c:ptCount val="12"/>
                <c:pt idx="0">
                  <c:v>48.2352941176471</c:v>
                </c:pt>
                <c:pt idx="1">
                  <c:v>40</c:v>
                </c:pt>
                <c:pt idx="2">
                  <c:v>36.4705882352941</c:v>
                </c:pt>
                <c:pt idx="3">
                  <c:v>43.5294117647059</c:v>
                </c:pt>
                <c:pt idx="4">
                  <c:v>31.7647058823529</c:v>
                </c:pt>
                <c:pt idx="5">
                  <c:v>37.6470588235294</c:v>
                </c:pt>
                <c:pt idx="6">
                  <c:v>29.4117647058824</c:v>
                </c:pt>
                <c:pt idx="7">
                  <c:v>16.4705882352941</c:v>
                </c:pt>
                <c:pt idx="8">
                  <c:v>14.1176470588235</c:v>
                </c:pt>
                <c:pt idx="9">
                  <c:v>8.23529411764706</c:v>
                </c:pt>
                <c:pt idx="10">
                  <c:v>7.05882352941176</c:v>
                </c:pt>
                <c:pt idx="11">
                  <c:v>8.23529411764706</c:v>
                </c:pt>
              </c:numCache>
            </c:numRef>
          </c:val>
          <c:smooth val="0"/>
        </c:ser>
        <c:ser>
          <c:idx val="4"/>
          <c:order val="4"/>
          <c:tx>
            <c:strRef>
              <c:f>Sheet1!$A$6</c:f>
              <c:strCache>
                <c:ptCount val="1"/>
                <c:pt idx="0">
                  <c:v>高新技术产业</c:v>
                </c:pt>
              </c:strCache>
            </c:strRef>
          </c:tx>
          <c:spPr>
            <a:ln w="22225" cap="rnd">
              <a:solidFill>
                <a:schemeClr val="accent5"/>
              </a:solidFill>
              <a:round/>
            </a:ln>
            <a:effectLst/>
          </c:spPr>
          <c:marker>
            <c:symbol val="none"/>
          </c:marker>
          <c:dLbls>
            <c:delete val="1"/>
          </c:dLbls>
          <c:cat>
            <c:strRef>
              <c:f>Sheet1!$B$1:$M$1</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Sheet1!$B$6:$M$6</c:f>
              <c:numCache>
                <c:formatCode>0.0_ </c:formatCode>
                <c:ptCount val="12"/>
                <c:pt idx="0">
                  <c:v>36.8421052631579</c:v>
                </c:pt>
                <c:pt idx="1">
                  <c:v>35.0877192982456</c:v>
                </c:pt>
                <c:pt idx="2">
                  <c:v>38.5964912280702</c:v>
                </c:pt>
                <c:pt idx="3">
                  <c:v>31.5789473684211</c:v>
                </c:pt>
                <c:pt idx="4">
                  <c:v>42.1052631578947</c:v>
                </c:pt>
                <c:pt idx="5">
                  <c:v>31.5789473684211</c:v>
                </c:pt>
                <c:pt idx="6">
                  <c:v>21.0526315789474</c:v>
                </c:pt>
                <c:pt idx="7">
                  <c:v>14.0350877192982</c:v>
                </c:pt>
                <c:pt idx="8">
                  <c:v>21.0526315789474</c:v>
                </c:pt>
                <c:pt idx="9">
                  <c:v>17.5438596491228</c:v>
                </c:pt>
                <c:pt idx="10">
                  <c:v>15.7894736842105</c:v>
                </c:pt>
                <c:pt idx="11">
                  <c:v>12.280701754386</c:v>
                </c:pt>
              </c:numCache>
            </c:numRef>
          </c:val>
          <c:smooth val="0"/>
        </c:ser>
        <c:ser>
          <c:idx val="5"/>
          <c:order val="5"/>
          <c:tx>
            <c:strRef>
              <c:f>Sheet1!$A$7</c:f>
              <c:strCache>
                <c:ptCount val="1"/>
                <c:pt idx="0">
                  <c:v>建筑及房地产业</c:v>
                </c:pt>
              </c:strCache>
            </c:strRef>
          </c:tx>
          <c:spPr>
            <a:ln w="22225" cap="rnd">
              <a:solidFill>
                <a:srgbClr val="4AABD5"/>
              </a:solidFill>
              <a:round/>
            </a:ln>
            <a:effectLst/>
          </c:spPr>
          <c:marker>
            <c:symbol val="none"/>
          </c:marker>
          <c:dLbls>
            <c:delete val="1"/>
          </c:dLbls>
          <c:cat>
            <c:strRef>
              <c:f>Sheet1!$B$1:$M$1</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Sheet1!$B$7:$M$7</c:f>
              <c:numCache>
                <c:formatCode>0.0_ </c:formatCode>
                <c:ptCount val="12"/>
                <c:pt idx="0">
                  <c:v>37.7777777777778</c:v>
                </c:pt>
                <c:pt idx="1">
                  <c:v>40</c:v>
                </c:pt>
                <c:pt idx="2">
                  <c:v>24.4444444444444</c:v>
                </c:pt>
                <c:pt idx="3">
                  <c:v>28.8888888888889</c:v>
                </c:pt>
                <c:pt idx="4">
                  <c:v>33.3333333333333</c:v>
                </c:pt>
                <c:pt idx="5">
                  <c:v>24.4444444444444</c:v>
                </c:pt>
                <c:pt idx="6">
                  <c:v>28.8888888888889</c:v>
                </c:pt>
                <c:pt idx="7">
                  <c:v>11.1111111111111</c:v>
                </c:pt>
                <c:pt idx="8">
                  <c:v>24.4444444444444</c:v>
                </c:pt>
                <c:pt idx="9">
                  <c:v>17.7777777777778</c:v>
                </c:pt>
                <c:pt idx="10">
                  <c:v>15.5555555555556</c:v>
                </c:pt>
                <c:pt idx="11">
                  <c:v>24.4444444444444</c:v>
                </c:pt>
              </c:numCache>
            </c:numRef>
          </c:val>
          <c:smooth val="0"/>
        </c:ser>
        <c:ser>
          <c:idx val="6"/>
          <c:order val="6"/>
          <c:tx>
            <c:strRef>
              <c:f>Sheet1!$A$8</c:f>
              <c:strCache>
                <c:ptCount val="1"/>
                <c:pt idx="0">
                  <c:v>餐饮/服务业</c:v>
                </c:pt>
              </c:strCache>
            </c:strRef>
          </c:tx>
          <c:spPr>
            <a:ln w="22225" cap="rnd">
              <a:solidFill>
                <a:srgbClr val="0070C0"/>
              </a:solidFill>
              <a:round/>
            </a:ln>
            <a:effectLst/>
          </c:spPr>
          <c:marker>
            <c:symbol val="none"/>
          </c:marker>
          <c:dLbls>
            <c:delete val="1"/>
          </c:dLbls>
          <c:cat>
            <c:strRef>
              <c:f>Sheet1!$B$1:$M$1</c:f>
              <c:strCache>
                <c:ptCount val="12"/>
                <c:pt idx="0">
                  <c:v>绩效管理</c:v>
                </c:pt>
                <c:pt idx="1">
                  <c:v>培训</c:v>
                </c:pt>
                <c:pt idx="2">
                  <c:v>薪酬管理</c:v>
                </c:pt>
                <c:pt idx="3">
                  <c:v>员工激励</c:v>
                </c:pt>
                <c:pt idx="4">
                  <c:v>办公协作</c:v>
                </c:pt>
                <c:pt idx="5">
                  <c:v>招聘</c:v>
                </c:pt>
                <c:pt idx="6">
                  <c:v>福利管理与发放</c:v>
                </c:pt>
                <c:pt idx="7">
                  <c:v>员工体验</c:v>
                </c:pt>
                <c:pt idx="8">
                  <c:v>职场环境</c:v>
                </c:pt>
                <c:pt idx="9">
                  <c:v>档案资料管理</c:v>
                </c:pt>
                <c:pt idx="10">
                  <c:v>行政服务</c:v>
                </c:pt>
                <c:pt idx="11">
                  <c:v>采购资产管理</c:v>
                </c:pt>
              </c:strCache>
            </c:strRef>
          </c:cat>
          <c:val>
            <c:numRef>
              <c:f>Sheet1!$B$8:$M$8</c:f>
              <c:numCache>
                <c:formatCode>0.0_ </c:formatCode>
                <c:ptCount val="12"/>
                <c:pt idx="0">
                  <c:v>57.5757575757576</c:v>
                </c:pt>
                <c:pt idx="1">
                  <c:v>48.4848484848485</c:v>
                </c:pt>
                <c:pt idx="2">
                  <c:v>45.4545454545455</c:v>
                </c:pt>
                <c:pt idx="3">
                  <c:v>36.3636363636364</c:v>
                </c:pt>
                <c:pt idx="4">
                  <c:v>24.2424242424242</c:v>
                </c:pt>
                <c:pt idx="5">
                  <c:v>18.1818181818182</c:v>
                </c:pt>
                <c:pt idx="6">
                  <c:v>21.2121212121212</c:v>
                </c:pt>
                <c:pt idx="7">
                  <c:v>24.2424242424242</c:v>
                </c:pt>
                <c:pt idx="8">
                  <c:v>15.1515151515152</c:v>
                </c:pt>
                <c:pt idx="9">
                  <c:v>15.1515151515152</c:v>
                </c:pt>
                <c:pt idx="10">
                  <c:v>12.1212121212121</c:v>
                </c:pt>
                <c:pt idx="11">
                  <c:v>0</c:v>
                </c:pt>
              </c:numCache>
            </c:numRef>
          </c:val>
          <c:smooth val="0"/>
        </c:ser>
        <c:dLbls>
          <c:showLegendKey val="0"/>
          <c:showVal val="0"/>
          <c:showCatName val="0"/>
          <c:showSerName val="0"/>
          <c:showPercent val="0"/>
          <c:showBubbleSize val="0"/>
        </c:dLbls>
        <c:marker val="0"/>
        <c:smooth val="0"/>
        <c:axId val="463518952"/>
        <c:axId val="463519344"/>
      </c:lineChart>
      <c:catAx>
        <c:axId val="46351895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700" b="0" i="0" u="none" strike="noStrike" kern="1200" cap="all" spc="120" normalizeH="0" baseline="0">
                <a:solidFill>
                  <a:schemeClr val="tx1">
                    <a:lumMod val="65000"/>
                    <a:lumOff val="35000"/>
                  </a:schemeClr>
                </a:solidFill>
                <a:latin typeface="+mn-lt"/>
                <a:ea typeface="+mn-ea"/>
                <a:cs typeface="+mn-cs"/>
              </a:defRPr>
            </a:pPr>
          </a:p>
        </c:txPr>
        <c:crossAx val="463519344"/>
        <c:crosses val="autoZero"/>
        <c:auto val="1"/>
        <c:lblAlgn val="ctr"/>
        <c:lblOffset val="100"/>
        <c:noMultiLvlLbl val="0"/>
      </c:catAx>
      <c:valAx>
        <c:axId val="463519344"/>
        <c:scaling>
          <c:orientation val="minMax"/>
        </c:scaling>
        <c:delete val="0"/>
        <c:axPos val="l"/>
        <c:numFmt formatCode="0.0_ "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95000"/>
                    <a:lumOff val="5000"/>
                  </a:schemeClr>
                </a:solidFill>
                <a:latin typeface="+mn-lt"/>
                <a:ea typeface="+mn-ea"/>
                <a:cs typeface="+mn-cs"/>
              </a:defRPr>
            </a:pPr>
          </a:p>
        </c:txPr>
        <c:crossAx val="463518952"/>
        <c:crosses val="autoZero"/>
        <c:crossBetween val="between"/>
        <c:majorUnit val="10"/>
      </c:valAx>
      <c:spPr>
        <a:noFill/>
        <a:ln>
          <a:noFill/>
        </a:ln>
        <a:effectLst/>
      </c:spPr>
    </c:plotArea>
    <c:legend>
      <c:legendPos val="t"/>
      <c:layout>
        <c:manualLayout>
          <c:xMode val="edge"/>
          <c:yMode val="edge"/>
          <c:x val="0.117908458006221"/>
          <c:y val="0.038054968287526"/>
          <c:w val="0.862687009331951"/>
          <c:h val="0.175240779891943"/>
        </c:manualLayout>
      </c:layout>
      <c:overlay val="0"/>
      <c:spPr>
        <a:noFill/>
        <a:ln>
          <a:noFill/>
        </a:ln>
        <a:effectLst/>
      </c:spPr>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w="9525" cap="flat" cmpd="sng" algn="ctr">
      <a:noFill/>
      <a:round/>
    </a:ln>
    <a:effectLst/>
  </c:spPr>
  <c:txPr>
    <a:bodyPr/>
    <a:lstStyle/>
    <a:p>
      <a:pPr>
        <a:defRPr lang="zh-CN" sz="700"/>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95000"/>
                    <a:lumOff val="5000"/>
                  </a:schemeClr>
                </a:solidFill>
                <a:latin typeface="+mn-ea"/>
                <a:ea typeface="+mn-ea"/>
                <a:cs typeface="+mn-cs"/>
              </a:defRPr>
            </a:pPr>
            <a:r>
              <a:rPr lang="zh-CN" altLang="en-US" sz="1200" b="1" dirty="0">
                <a:solidFill>
                  <a:schemeClr val="tx1">
                    <a:lumMod val="95000"/>
                    <a:lumOff val="5000"/>
                  </a:schemeClr>
                </a:solidFill>
                <a:latin typeface="+mn-ea"/>
                <a:ea typeface="+mn-ea"/>
              </a:rPr>
              <a:t>成熟企业 </a:t>
            </a:r>
            <a:r>
              <a:rPr lang="en-US" altLang="zh-CN" sz="1200" b="1" dirty="0">
                <a:solidFill>
                  <a:schemeClr val="tx1">
                    <a:lumMod val="95000"/>
                    <a:lumOff val="5000"/>
                  </a:schemeClr>
                </a:solidFill>
                <a:latin typeface="+mn-ea"/>
                <a:ea typeface="+mn-ea"/>
              </a:rPr>
              <a:t>VS </a:t>
            </a:r>
            <a:r>
              <a:rPr lang="zh-CN" altLang="en-US" sz="1200" b="1" dirty="0">
                <a:solidFill>
                  <a:schemeClr val="tx1">
                    <a:lumMod val="95000"/>
                    <a:lumOff val="5000"/>
                  </a:schemeClr>
                </a:solidFill>
                <a:latin typeface="+mn-ea"/>
                <a:ea typeface="+mn-ea"/>
              </a:rPr>
              <a:t>平均水平</a:t>
            </a:r>
            <a:endParaRPr lang="zh-CN" altLang="en-US" sz="1200" b="1" dirty="0">
              <a:solidFill>
                <a:schemeClr val="tx1">
                  <a:lumMod val="95000"/>
                  <a:lumOff val="5000"/>
                </a:schemeClr>
              </a:solidFill>
              <a:latin typeface="+mn-ea"/>
              <a:ea typeface="+mn-ea"/>
            </a:endParaRPr>
          </a:p>
        </c:rich>
      </c:tx>
      <c:layout>
        <c:manualLayout>
          <c:xMode val="edge"/>
          <c:yMode val="edge"/>
          <c:x val="0.353454021296818"/>
          <c:y val="0.0676010497253343"/>
        </c:manualLayout>
      </c:layout>
      <c:overlay val="0"/>
      <c:spPr>
        <a:noFill/>
        <a:ln>
          <a:noFill/>
        </a:ln>
        <a:effectLst/>
      </c:spPr>
    </c:title>
    <c:autoTitleDeleted val="0"/>
    <c:plotArea>
      <c:layout>
        <c:manualLayout>
          <c:layoutTarget val="inner"/>
          <c:xMode val="edge"/>
          <c:yMode val="edge"/>
          <c:x val="0.202560215597103"/>
          <c:y val="0.364563106796117"/>
          <c:w val="0.70058952332828"/>
          <c:h val="0.544660194174757"/>
        </c:manualLayout>
      </c:layout>
      <c:barChart>
        <c:barDir val="bar"/>
        <c:grouping val="percentStacked"/>
        <c:varyColors val="0"/>
        <c:ser>
          <c:idx val="0"/>
          <c:order val="0"/>
          <c:tx>
            <c:strRef>
              <c:f>Sheet1!$B$1</c:f>
              <c:strCache>
                <c:ptCount val="1"/>
                <c:pt idx="0">
                  <c:v>内部开发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平均水平</c:v>
                </c:pt>
                <c:pt idx="1">
                  <c:v>成熟企业</c:v>
                </c:pt>
              </c:strCache>
            </c:strRef>
          </c:cat>
          <c:val>
            <c:numRef>
              <c:f>Sheet1!$B$2:$B$3</c:f>
              <c:numCache>
                <c:formatCode>0.0%</c:formatCode>
                <c:ptCount val="2"/>
                <c:pt idx="0">
                  <c:v>0.560250391236307</c:v>
                </c:pt>
                <c:pt idx="1">
                  <c:v>0.542253521126761</c:v>
                </c:pt>
              </c:numCache>
            </c:numRef>
          </c:val>
        </c:ser>
        <c:ser>
          <c:idx val="1"/>
          <c:order val="1"/>
          <c:tx>
            <c:strRef>
              <c:f>Sheet1!$C$1</c:f>
              <c:strCache>
                <c:ptCount val="1"/>
                <c:pt idx="0">
                  <c:v>外部供应商</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平均水平</c:v>
                </c:pt>
                <c:pt idx="1">
                  <c:v>成熟企业</c:v>
                </c:pt>
              </c:strCache>
            </c:strRef>
          </c:cat>
          <c:val>
            <c:numRef>
              <c:f>Sheet1!$C$2:$C$3</c:f>
              <c:numCache>
                <c:formatCode>0.0%</c:formatCode>
                <c:ptCount val="2"/>
                <c:pt idx="0">
                  <c:v>0.439749608763693</c:v>
                </c:pt>
                <c:pt idx="1">
                  <c:v>0.457746478873239</c:v>
                </c:pt>
              </c:numCache>
            </c:numRef>
          </c:val>
        </c:ser>
        <c:dLbls>
          <c:showLegendKey val="0"/>
          <c:showVal val="1"/>
          <c:showCatName val="0"/>
          <c:showSerName val="0"/>
          <c:showPercent val="0"/>
          <c:showBubbleSize val="0"/>
        </c:dLbls>
        <c:gapWidth val="63"/>
        <c:overlap val="100"/>
        <c:axId val="432490136"/>
        <c:axId val="432494056"/>
      </c:barChart>
      <c:catAx>
        <c:axId val="432490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432494056"/>
        <c:crosses val="autoZero"/>
        <c:auto val="1"/>
        <c:lblAlgn val="ctr"/>
        <c:lblOffset val="100"/>
        <c:noMultiLvlLbl val="0"/>
      </c:catAx>
      <c:valAx>
        <c:axId val="432494056"/>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4324901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214928057553957"/>
          <c:y val="0.189219655150353"/>
          <c:w val="0.625385405960945"/>
          <c:h val="0.0980439410987762"/>
        </c:manualLayout>
      </c:layout>
      <c:overlay val="0"/>
      <c:spPr>
        <a:noFill/>
        <a:ln>
          <a:noFill/>
        </a:ln>
        <a:effectLst/>
      </c:spPr>
      <c:txPr>
        <a:bodyPr rot="0" spcFirstLastPara="1" vertOverflow="ellipsis" vert="horz" wrap="square" anchor="ctr" anchorCtr="1"/>
        <a:lstStyle/>
        <a:p>
          <a:pPr algn="just">
            <a:defRPr lang="zh-CN" sz="10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000"/>
      </a:pP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94536213469"/>
          <c:y val="0.253498385360603"/>
          <c:w val="0.862833545108005"/>
          <c:h val="0.656081808396125"/>
        </c:manualLayout>
      </c:layout>
      <c:barChart>
        <c:barDir val="bar"/>
        <c:grouping val="percentStacked"/>
        <c:varyColors val="0"/>
        <c:ser>
          <c:idx val="0"/>
          <c:order val="0"/>
          <c:tx>
            <c:strRef>
              <c:f>Sheet1!$B$1</c:f>
              <c:strCache>
                <c:ptCount val="1"/>
                <c:pt idx="0">
                  <c:v>内部开发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Sheet1!$B$2:$B$4</c:f>
              <c:numCache>
                <c:formatCode>0.0_ </c:formatCode>
                <c:ptCount val="3"/>
                <c:pt idx="0">
                  <c:v>44.1558441558442</c:v>
                </c:pt>
                <c:pt idx="1">
                  <c:v>69.3548387096774</c:v>
                </c:pt>
                <c:pt idx="2">
                  <c:v>52.9126213592233</c:v>
                </c:pt>
              </c:numCache>
            </c:numRef>
          </c:val>
        </c:ser>
        <c:ser>
          <c:idx val="1"/>
          <c:order val="1"/>
          <c:tx>
            <c:strRef>
              <c:f>Sheet1!$C$1</c:f>
              <c:strCache>
                <c:ptCount val="1"/>
                <c:pt idx="0">
                  <c:v>外部供应商</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Sheet1!$C$2:$C$4</c:f>
              <c:numCache>
                <c:formatCode>0.0_ </c:formatCode>
                <c:ptCount val="3"/>
                <c:pt idx="0">
                  <c:v>55.8441558441558</c:v>
                </c:pt>
                <c:pt idx="1">
                  <c:v>30.6451612903226</c:v>
                </c:pt>
                <c:pt idx="2">
                  <c:v>47.0873786407767</c:v>
                </c:pt>
              </c:numCache>
            </c:numRef>
          </c:val>
        </c:ser>
        <c:dLbls>
          <c:showLegendKey val="0"/>
          <c:showVal val="1"/>
          <c:showCatName val="0"/>
          <c:showSerName val="0"/>
          <c:showPercent val="0"/>
          <c:showBubbleSize val="0"/>
        </c:dLbls>
        <c:gapWidth val="56"/>
        <c:overlap val="100"/>
        <c:axId val="432490136"/>
        <c:axId val="432494056"/>
      </c:barChart>
      <c:catAx>
        <c:axId val="432490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32494056"/>
        <c:crosses val="autoZero"/>
        <c:auto val="1"/>
        <c:lblAlgn val="ctr"/>
        <c:lblOffset val="100"/>
        <c:noMultiLvlLbl val="0"/>
      </c:catAx>
      <c:valAx>
        <c:axId val="432494056"/>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324901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190279542566709"/>
          <c:y val="0.0161463939720129"/>
          <c:w val="0.672172808132147"/>
          <c:h val="0.238428417653391"/>
        </c:manualLayout>
      </c:layout>
      <c:overlay val="0"/>
      <c:spPr>
        <a:noFill/>
        <a:ln>
          <a:noFill/>
        </a:ln>
        <a:effectLst/>
      </c:spPr>
      <c:txPr>
        <a:bodyPr rot="0" spcFirstLastPara="1" vertOverflow="ellipsis" vert="horz" wrap="square" anchor="ctr" anchorCtr="1"/>
        <a:lstStyle/>
        <a:p>
          <a:pPr algn="just">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800"/>
      </a:pP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770594528504"/>
          <c:y val="0.171392405063291"/>
          <c:w val="0.605502063273728"/>
          <c:h val="0.783291139240506"/>
        </c:manualLayout>
      </c:layout>
      <c:barChart>
        <c:barDir val="bar"/>
        <c:grouping val="percentStacked"/>
        <c:varyColors val="0"/>
        <c:ser>
          <c:idx val="0"/>
          <c:order val="0"/>
          <c:tx>
            <c:strRef>
              <c:f>Sheet1!$B$1</c:f>
              <c:strCache>
                <c:ptCount val="1"/>
                <c:pt idx="0">
                  <c:v>内部开发</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批发零售业</c:v>
                </c:pt>
                <c:pt idx="1">
                  <c:v>能源/公共事业</c:v>
                </c:pt>
                <c:pt idx="2">
                  <c:v>互联网/软件/信息技术业</c:v>
                </c:pt>
                <c:pt idx="3">
                  <c:v>高新技术产业</c:v>
                </c:pt>
                <c:pt idx="4">
                  <c:v>餐饮/服务业</c:v>
                </c:pt>
                <c:pt idx="5">
                  <c:v>建筑及房地产业</c:v>
                </c:pt>
                <c:pt idx="6">
                  <c:v>制造业</c:v>
                </c:pt>
              </c:strCache>
            </c:strRef>
          </c:cat>
          <c:val>
            <c:numRef>
              <c:f>Sheet1!$B$2:$B$8</c:f>
              <c:numCache>
                <c:formatCode>0.0_ </c:formatCode>
                <c:ptCount val="7"/>
                <c:pt idx="0">
                  <c:v>69.6969696969697</c:v>
                </c:pt>
                <c:pt idx="1">
                  <c:v>65</c:v>
                </c:pt>
                <c:pt idx="2">
                  <c:v>58.8235294117647</c:v>
                </c:pt>
                <c:pt idx="3">
                  <c:v>52.6315789473684</c:v>
                </c:pt>
                <c:pt idx="4">
                  <c:v>51.5151515151515</c:v>
                </c:pt>
                <c:pt idx="5">
                  <c:v>44.4444444444444</c:v>
                </c:pt>
                <c:pt idx="6">
                  <c:v>40.6779661016949</c:v>
                </c:pt>
              </c:numCache>
            </c:numRef>
          </c:val>
        </c:ser>
        <c:ser>
          <c:idx val="1"/>
          <c:order val="1"/>
          <c:tx>
            <c:strRef>
              <c:f>Sheet1!$C$1</c:f>
              <c:strCache>
                <c:ptCount val="1"/>
                <c:pt idx="0">
                  <c:v>外部供应商</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批发零售业</c:v>
                </c:pt>
                <c:pt idx="1">
                  <c:v>能源/公共事业</c:v>
                </c:pt>
                <c:pt idx="2">
                  <c:v>互联网/软件/信息技术业</c:v>
                </c:pt>
                <c:pt idx="3">
                  <c:v>高新技术产业</c:v>
                </c:pt>
                <c:pt idx="4">
                  <c:v>餐饮/服务业</c:v>
                </c:pt>
                <c:pt idx="5">
                  <c:v>建筑及房地产业</c:v>
                </c:pt>
                <c:pt idx="6">
                  <c:v>制造业</c:v>
                </c:pt>
              </c:strCache>
            </c:strRef>
          </c:cat>
          <c:val>
            <c:numRef>
              <c:f>Sheet1!$C$2:$C$8</c:f>
              <c:numCache>
                <c:formatCode>0.0_ </c:formatCode>
                <c:ptCount val="7"/>
                <c:pt idx="0">
                  <c:v>30.3030303030303</c:v>
                </c:pt>
                <c:pt idx="1">
                  <c:v>35</c:v>
                </c:pt>
                <c:pt idx="2">
                  <c:v>41.1764705882353</c:v>
                </c:pt>
                <c:pt idx="3">
                  <c:v>47.3684210526316</c:v>
                </c:pt>
                <c:pt idx="4">
                  <c:v>48.4848484848485</c:v>
                </c:pt>
                <c:pt idx="5">
                  <c:v>55.5555555555556</c:v>
                </c:pt>
                <c:pt idx="6">
                  <c:v>59.3220338983051</c:v>
                </c:pt>
              </c:numCache>
            </c:numRef>
          </c:val>
        </c:ser>
        <c:dLbls>
          <c:showLegendKey val="0"/>
          <c:showVal val="1"/>
          <c:showCatName val="0"/>
          <c:showSerName val="0"/>
          <c:showPercent val="0"/>
          <c:showBubbleSize val="0"/>
        </c:dLbls>
        <c:gapWidth val="63"/>
        <c:overlap val="100"/>
        <c:axId val="428878296"/>
        <c:axId val="428879472"/>
      </c:barChart>
      <c:catAx>
        <c:axId val="428878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28879472"/>
        <c:crosses val="autoZero"/>
        <c:auto val="1"/>
        <c:lblAlgn val="ctr"/>
        <c:lblOffset val="100"/>
        <c:noMultiLvlLbl val="0"/>
      </c:catAx>
      <c:valAx>
        <c:axId val="428879472"/>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28878296"/>
        <c:crosses val="autoZero"/>
        <c:crossBetween val="between"/>
      </c:valAx>
      <c:spPr>
        <a:noFill/>
        <a:ln w="25400">
          <a:noFill/>
        </a:ln>
        <a:effectLst/>
      </c:spPr>
    </c:plotArea>
    <c:legend>
      <c:legendPos val="r"/>
      <c:layout>
        <c:manualLayout>
          <c:xMode val="edge"/>
          <c:yMode val="edge"/>
          <c:x val="0.271129451322024"/>
          <c:y val="0.0346835443037975"/>
          <c:w val="0.619899128839982"/>
          <c:h val="0.121518987341772"/>
        </c:manualLayout>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77687003365647"/>
          <c:y val="0.0261857097012163"/>
          <c:w val="0.781900591556894"/>
          <c:h val="0.684770889031354"/>
        </c:manualLayout>
      </c:layout>
      <c:pieChart>
        <c:varyColors val="1"/>
        <c:ser>
          <c:idx val="0"/>
          <c:order val="0"/>
          <c:tx>
            <c:strRef>
              <c:f>Sheet1!$B$1</c:f>
              <c:strCache>
                <c:ptCount val="1"/>
                <c:pt idx="0">
                  <c:v>列1</c:v>
                </c:pt>
              </c:strCache>
            </c:strRef>
          </c:tx>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rgbClr val="FFDF6A"/>
              </a:solidFill>
              <a:ln>
                <a:noFill/>
              </a:ln>
              <a:effectLst>
                <a:outerShdw blurRad="254000" sx="102000" sy="102000" algn="ctr" rotWithShape="0">
                  <a:prstClr val="black">
                    <a:alpha val="20000"/>
                  </a:prstClr>
                </a:outerShdw>
              </a:effectLst>
              <a:scene3d>
                <a:camera prst="orthographicFront"/>
                <a:lightRig rig="threePt" dir="t"/>
              </a:scene3d>
              <a:sp3d/>
            </c:spPr>
          </c:dPt>
          <c:dLbls>
            <c:dLbl>
              <c:idx val="0"/>
              <c:layout>
                <c:manualLayout>
                  <c:x val="-0.250138208392585"/>
                  <c:y val="-0.14958474452648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0297326115040725"/>
                  <c:y val="0.12616509266114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1200" b="1" i="0" u="none" strike="noStrike" kern="1200" baseline="0">
                    <a:solidFill>
                      <a:schemeClr val="tx1">
                        <a:lumMod val="95000"/>
                        <a:lumOff val="5000"/>
                      </a:schemeClr>
                    </a:solidFill>
                    <a:latin typeface="+mn-lt"/>
                    <a:ea typeface="+mn-ea"/>
                    <a:cs typeface="+mn-ea"/>
                    <a:sym typeface="+mn-lt"/>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50000"/>
                          <a:lumOff val="50000"/>
                        </a:schemeClr>
                      </a:solidFill>
                      <a:prstDash val="solid"/>
                      <a:round/>
                    </a:ln>
                    <a:effectLst/>
                  </c:spPr>
                </c15:leaderLines>
              </c:ext>
            </c:extLst>
          </c:dLbls>
          <c:cat>
            <c:strRef>
              <c:f>Sheet1!$A$2:$A$5</c:f>
              <c:strCache>
                <c:ptCount val="4"/>
                <c:pt idx="0">
                  <c:v>民营、私营企业</c:v>
                </c:pt>
                <c:pt idx="1">
                  <c:v>国有及国有控股企业</c:v>
                </c:pt>
                <c:pt idx="2">
                  <c:v>外企/合资企业、代表处</c:v>
                </c:pt>
                <c:pt idx="3">
                  <c:v>其它</c:v>
                </c:pt>
              </c:strCache>
            </c:strRef>
          </c:cat>
          <c:val>
            <c:numRef>
              <c:f>Sheet1!$B$2:$B$5</c:f>
              <c:numCache>
                <c:formatCode>0%</c:formatCode>
                <c:ptCount val="4"/>
                <c:pt idx="0">
                  <c:v>0.683769633507853</c:v>
                </c:pt>
                <c:pt idx="1">
                  <c:v>0.162303664921466</c:v>
                </c:pt>
                <c:pt idx="2">
                  <c:v>0.120418848167539</c:v>
                </c:pt>
                <c:pt idx="3">
                  <c:v>0.034</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lt"/>
                <a:ea typeface="+mn-ea"/>
                <a:cs typeface="+mn-ea"/>
                <a:sym typeface="+mn-lt"/>
              </a:defRPr>
            </a:pPr>
          </a:p>
        </c:txPr>
      </c:legendEntry>
      <c:legendEntry>
        <c:idx val="1"/>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lt"/>
                <a:ea typeface="+mn-ea"/>
                <a:cs typeface="+mn-ea"/>
                <a:sym typeface="+mn-lt"/>
              </a:defRPr>
            </a:pPr>
          </a:p>
        </c:txPr>
      </c:legendEntry>
      <c:legendEntry>
        <c:idx val="2"/>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lt"/>
                <a:ea typeface="+mn-ea"/>
                <a:cs typeface="+mn-ea"/>
                <a:sym typeface="+mn-lt"/>
              </a:defRPr>
            </a:pPr>
          </a:p>
        </c:txPr>
      </c:legendEntry>
      <c:legendEntry>
        <c:idx val="3"/>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lt"/>
                <a:ea typeface="+mn-ea"/>
                <a:cs typeface="+mn-ea"/>
                <a:sym typeface="+mn-lt"/>
              </a:defRPr>
            </a:pPr>
          </a:p>
        </c:txPr>
      </c:legendEntry>
      <c:layout>
        <c:manualLayout>
          <c:xMode val="edge"/>
          <c:yMode val="edge"/>
          <c:x val="0.164224111281167"/>
          <c:y val="0.698160815288677"/>
          <c:w val="0.680337456264139"/>
          <c:h val="0.2740801385810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ea"/>
              <a:ea typeface="+mn-ea"/>
              <a:cs typeface="+mn-ea"/>
              <a:sym typeface="+mn-lt"/>
            </a:defRPr>
          </a:pPr>
        </a:p>
      </c:txPr>
    </c:legend>
    <c:plotVisOnly val="1"/>
    <c:dispBlanksAs val="gap"/>
    <c:showDLblsOverMax val="0"/>
  </c:chart>
  <c:spPr>
    <a:noFill/>
    <a:ln w="9525" cap="flat" cmpd="sng" algn="ctr">
      <a:noFill/>
      <a:round/>
    </a:ln>
    <a:effectLst/>
  </c:spPr>
  <c:txPr>
    <a:bodyPr/>
    <a:lstStyle/>
    <a:p>
      <a:pPr>
        <a:defRPr lang="zh-CN" sz="1200">
          <a:latin typeface="+mn-lt"/>
          <a:ea typeface="+mn-ea"/>
          <a:cs typeface="+mn-ea"/>
          <a:sym typeface="+mn-lt"/>
        </a:defRPr>
      </a:pP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95000"/>
                    <a:lumOff val="5000"/>
                  </a:schemeClr>
                </a:solidFill>
                <a:latin typeface="+mn-ea"/>
                <a:ea typeface="+mn-ea"/>
                <a:cs typeface="+mn-cs"/>
              </a:defRPr>
            </a:pPr>
            <a:r>
              <a:rPr lang="zh-CN" altLang="en-US" sz="1200" b="1" dirty="0">
                <a:solidFill>
                  <a:schemeClr val="tx1">
                    <a:lumMod val="95000"/>
                    <a:lumOff val="5000"/>
                  </a:schemeClr>
                </a:solidFill>
                <a:latin typeface="+mn-ea"/>
                <a:ea typeface="+mn-ea"/>
              </a:rPr>
              <a:t>成熟企业 </a:t>
            </a:r>
            <a:r>
              <a:rPr lang="en-US" altLang="zh-CN" sz="1200" b="1" dirty="0">
                <a:solidFill>
                  <a:schemeClr val="tx1">
                    <a:lumMod val="95000"/>
                    <a:lumOff val="5000"/>
                  </a:schemeClr>
                </a:solidFill>
                <a:latin typeface="+mn-ea"/>
                <a:ea typeface="+mn-ea"/>
              </a:rPr>
              <a:t>VS </a:t>
            </a:r>
            <a:r>
              <a:rPr lang="zh-CN" altLang="en-US" sz="1200" b="1" dirty="0">
                <a:solidFill>
                  <a:schemeClr val="tx1">
                    <a:lumMod val="95000"/>
                    <a:lumOff val="5000"/>
                  </a:schemeClr>
                </a:solidFill>
                <a:latin typeface="+mn-ea"/>
                <a:ea typeface="+mn-ea"/>
              </a:rPr>
              <a:t>平均水平</a:t>
            </a:r>
            <a:endParaRPr lang="zh-CN" altLang="en-US" sz="1200" b="1" dirty="0">
              <a:solidFill>
                <a:schemeClr val="tx1">
                  <a:lumMod val="95000"/>
                  <a:lumOff val="5000"/>
                </a:schemeClr>
              </a:solidFill>
              <a:latin typeface="+mn-ea"/>
              <a:ea typeface="+mn-ea"/>
            </a:endParaRPr>
          </a:p>
        </c:rich>
      </c:tx>
      <c:layout>
        <c:manualLayout>
          <c:xMode val="edge"/>
          <c:yMode val="edge"/>
          <c:x val="0.386459403643887"/>
          <c:y val="0.00463130386129629"/>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Sheet1!$B$1:$F$1</c:f>
              <c:strCache>
                <c:ptCount val="5"/>
                <c:pt idx="0">
                  <c:v>非常注重，会通过技术加密手段、安全协议等举措来确保</c:v>
                </c:pt>
                <c:pt idx="1">
                  <c:v>比较注重，但没有很严密的确保举措</c:v>
                </c:pt>
                <c:pt idx="2">
                  <c:v>比较关注，但数据安全不是主要决策因素</c:v>
                </c:pt>
                <c:pt idx="3">
                  <c:v>不太关注，社会整体的数据安全意识不强</c:v>
                </c:pt>
                <c:pt idx="4">
                  <c:v>不关心，对数据安全不了解</c:v>
                </c:pt>
              </c:strCache>
            </c:strRef>
          </c:cat>
          <c:val>
            <c:numRef>
              <c:f>Sheet1!$B$2:$F$2</c:f>
              <c:numCache>
                <c:formatCode>0.0_ </c:formatCode>
                <c:ptCount val="5"/>
                <c:pt idx="0">
                  <c:v>31.1424100156495</c:v>
                </c:pt>
                <c:pt idx="1">
                  <c:v>34.7417840375587</c:v>
                </c:pt>
                <c:pt idx="2">
                  <c:v>27.5430359937402</c:v>
                </c:pt>
                <c:pt idx="3">
                  <c:v>5.79029733959311</c:v>
                </c:pt>
                <c:pt idx="4">
                  <c:v>0.782472613458529</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a:solidFill>
                <a:schemeClr val="accent2"/>
              </a:solidFill>
              <a:round/>
            </a:ln>
            <a:effectLst/>
          </c:spPr>
          <c:marker>
            <c:symbol val="none"/>
          </c:marker>
          <c:dLbls>
            <c:delete val="1"/>
          </c:dLbls>
          <c:cat>
            <c:strRef>
              <c:f>Sheet1!$B$1:$F$1</c:f>
              <c:strCache>
                <c:ptCount val="5"/>
                <c:pt idx="0">
                  <c:v>非常注重，会通过技术加密手段、安全协议等举措来确保</c:v>
                </c:pt>
                <c:pt idx="1">
                  <c:v>比较注重，但没有很严密的确保举措</c:v>
                </c:pt>
                <c:pt idx="2">
                  <c:v>比较关注，但数据安全不是主要决策因素</c:v>
                </c:pt>
                <c:pt idx="3">
                  <c:v>不太关注，社会整体的数据安全意识不强</c:v>
                </c:pt>
                <c:pt idx="4">
                  <c:v>不关心，对数据安全不了解</c:v>
                </c:pt>
              </c:strCache>
            </c:strRef>
          </c:cat>
          <c:val>
            <c:numRef>
              <c:f>Sheet1!$B$3:$F$3</c:f>
              <c:numCache>
                <c:formatCode>0.0_ </c:formatCode>
                <c:ptCount val="5"/>
                <c:pt idx="0">
                  <c:v>65.4929577464789</c:v>
                </c:pt>
                <c:pt idx="1">
                  <c:v>18.3098591549296</c:v>
                </c:pt>
                <c:pt idx="2">
                  <c:v>13.3802816901408</c:v>
                </c:pt>
                <c:pt idx="3">
                  <c:v>2.8169014084507</c:v>
                </c:pt>
                <c:pt idx="4">
                  <c:v>0</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1000"/>
      </a:pP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60" b="1" i="0" u="none" strike="noStrike" kern="1200" spc="0" baseline="0">
                <a:solidFill>
                  <a:schemeClr val="tx1">
                    <a:lumMod val="95000"/>
                    <a:lumOff val="5000"/>
                  </a:schemeClr>
                </a:solidFill>
                <a:latin typeface="+mn-lt"/>
                <a:ea typeface="+mn-ea"/>
                <a:cs typeface="+mn-cs"/>
              </a:defRPr>
            </a:pPr>
            <a:r>
              <a:rPr lang="zh-CN" sz="960" b="1">
                <a:solidFill>
                  <a:schemeClr val="tx1">
                    <a:lumMod val="95000"/>
                    <a:lumOff val="5000"/>
                  </a:schemeClr>
                </a:solidFill>
              </a:rPr>
              <a:t>不同企业性质</a:t>
            </a:r>
            <a:endParaRPr lang="zh-CN" sz="960" b="1">
              <a:solidFill>
                <a:schemeClr val="tx1">
                  <a:lumMod val="95000"/>
                  <a:lumOff val="5000"/>
                </a:schemeClr>
              </a:solidFill>
            </a:endParaRPr>
          </a:p>
        </c:rich>
      </c:tx>
      <c:layout>
        <c:manualLayout>
          <c:xMode val="edge"/>
          <c:yMode val="edge"/>
          <c:x val="0.34648225019813"/>
          <c:y val="0.0127468849226819"/>
        </c:manualLayout>
      </c:layout>
      <c:overlay val="0"/>
      <c:spPr>
        <a:noFill/>
        <a:ln>
          <a:noFill/>
        </a:ln>
        <a:effectLst/>
      </c:spPr>
    </c:title>
    <c:autoTitleDeleted val="0"/>
    <c:plotArea>
      <c:layout>
        <c:manualLayout>
          <c:layoutTarget val="inner"/>
          <c:xMode val="edge"/>
          <c:yMode val="edge"/>
          <c:x val="0.108842849924204"/>
          <c:y val="0.230580137659784"/>
          <c:w val="0.824119925888496"/>
          <c:h val="0.73795476892822"/>
        </c:manualLayout>
      </c:layout>
      <c:barChart>
        <c:barDir val="bar"/>
        <c:grouping val="percentStacked"/>
        <c:varyColors val="0"/>
        <c:ser>
          <c:idx val="0"/>
          <c:order val="0"/>
          <c:tx>
            <c:strRef>
              <c:f>Sheet1!$B$1</c:f>
              <c:strCache>
                <c:ptCount val="1"/>
                <c:pt idx="0">
                  <c:v>非常注重，会通过技术加密手段、安全协议等举措来确保</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Sheet1!$B$2:$B$4</c:f>
              <c:numCache>
                <c:formatCode>0.0_ </c:formatCode>
                <c:ptCount val="3"/>
                <c:pt idx="0">
                  <c:v>32.4675324675325</c:v>
                </c:pt>
                <c:pt idx="1">
                  <c:v>41.1290322580645</c:v>
                </c:pt>
                <c:pt idx="2">
                  <c:v>28.8834951456311</c:v>
                </c:pt>
              </c:numCache>
            </c:numRef>
          </c:val>
        </c:ser>
        <c:ser>
          <c:idx val="1"/>
          <c:order val="1"/>
          <c:tx>
            <c:strRef>
              <c:f>Sheet1!$C$1</c:f>
              <c:strCache>
                <c:ptCount val="1"/>
                <c:pt idx="0">
                  <c:v>比较注重，但没有很严密的确保举措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Sheet1!$C$2:$C$4</c:f>
              <c:numCache>
                <c:formatCode>0.0_ </c:formatCode>
                <c:ptCount val="3"/>
                <c:pt idx="0">
                  <c:v>36.3636363636364</c:v>
                </c:pt>
                <c:pt idx="1">
                  <c:v>29.0322580645161</c:v>
                </c:pt>
                <c:pt idx="2">
                  <c:v>34.7087378640777</c:v>
                </c:pt>
              </c:numCache>
            </c:numRef>
          </c:val>
        </c:ser>
        <c:ser>
          <c:idx val="2"/>
          <c:order val="2"/>
          <c:tx>
            <c:strRef>
              <c:f>Sheet1!$D$1</c:f>
              <c:strCache>
                <c:ptCount val="1"/>
                <c:pt idx="0">
                  <c:v>比较关注，但数据安全不是主要决策因素</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Sheet1!$D$2:$D$4</c:f>
              <c:numCache>
                <c:formatCode>0.0_ </c:formatCode>
                <c:ptCount val="3"/>
                <c:pt idx="0">
                  <c:v>25.974025974026</c:v>
                </c:pt>
                <c:pt idx="1">
                  <c:v>20.9677419354839</c:v>
                </c:pt>
                <c:pt idx="2">
                  <c:v>30.0970873786408</c:v>
                </c:pt>
              </c:numCache>
            </c:numRef>
          </c:val>
        </c:ser>
        <c:ser>
          <c:idx val="3"/>
          <c:order val="3"/>
          <c:tx>
            <c:strRef>
              <c:f>Sheet1!$E$1</c:f>
              <c:strCache>
                <c:ptCount val="1"/>
                <c:pt idx="0">
                  <c:v>不太关注，社会整体的数据安全意识不强</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Sheet1!$E$2:$E$4</c:f>
              <c:numCache>
                <c:formatCode>0.0_ </c:formatCode>
                <c:ptCount val="3"/>
                <c:pt idx="0">
                  <c:v>5.19480519480519</c:v>
                </c:pt>
                <c:pt idx="1">
                  <c:v>8.06451612903226</c:v>
                </c:pt>
                <c:pt idx="2">
                  <c:v>5.33980582524272</c:v>
                </c:pt>
              </c:numCache>
            </c:numRef>
          </c:val>
        </c:ser>
        <c:ser>
          <c:idx val="4"/>
          <c:order val="4"/>
          <c:tx>
            <c:strRef>
              <c:f>Sheet1!$F$1</c:f>
              <c:strCache>
                <c:ptCount val="1"/>
                <c:pt idx="0">
                  <c:v>不关心，对数据安全不了解</c:v>
                </c:pt>
              </c:strCache>
            </c:strRef>
          </c:tx>
          <c:spPr>
            <a:solidFill>
              <a:srgbClr val="FFDF6A"/>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Sheet1!$F$2:$F$4</c:f>
              <c:numCache>
                <c:formatCode>0.0_ </c:formatCode>
                <c:ptCount val="3"/>
                <c:pt idx="0">
                  <c:v>0</c:v>
                </c:pt>
                <c:pt idx="1">
                  <c:v>0.806451612903226</c:v>
                </c:pt>
                <c:pt idx="2">
                  <c:v>0.970873786407767</c:v>
                </c:pt>
              </c:numCache>
            </c:numRef>
          </c:val>
        </c:ser>
        <c:dLbls>
          <c:showLegendKey val="0"/>
          <c:showVal val="1"/>
          <c:showCatName val="0"/>
          <c:showSerName val="0"/>
          <c:showPercent val="0"/>
          <c:showBubbleSize val="0"/>
        </c:dLbls>
        <c:gapWidth val="70"/>
        <c:overlap val="100"/>
        <c:axId val="432490136"/>
        <c:axId val="432494056"/>
      </c:barChart>
      <c:catAx>
        <c:axId val="432490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32494056"/>
        <c:crosses val="autoZero"/>
        <c:auto val="1"/>
        <c:lblAlgn val="ctr"/>
        <c:lblOffset val="100"/>
        <c:noMultiLvlLbl val="0"/>
      </c:catAx>
      <c:valAx>
        <c:axId val="432494056"/>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32490136"/>
        <c:crosses val="autoZero"/>
        <c:crossBetween val="between"/>
      </c:valAx>
      <c:spPr>
        <a:noFill/>
        <a:ln>
          <a:noFill/>
        </a:ln>
        <a:effectLst/>
      </c:spPr>
    </c:plotArea>
    <c:plotVisOnly val="1"/>
    <c:dispBlanksAs val="gap"/>
    <c:showDLblsOverMax val="0"/>
  </c:chart>
  <c:spPr>
    <a:noFill/>
    <a:ln>
      <a:noFill/>
    </a:ln>
    <a:effectLst/>
  </c:spPr>
  <c:txPr>
    <a:bodyPr/>
    <a:lstStyle/>
    <a:p>
      <a:pPr>
        <a:defRPr lang="zh-CN" sz="800"/>
      </a:pP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1" i="0" u="none" strike="noStrike" kern="1200" spc="0" baseline="0">
                <a:solidFill>
                  <a:schemeClr val="tx1">
                    <a:lumMod val="95000"/>
                    <a:lumOff val="5000"/>
                  </a:schemeClr>
                </a:solidFill>
                <a:latin typeface="+mn-lt"/>
                <a:ea typeface="+mn-ea"/>
                <a:cs typeface="+mn-cs"/>
              </a:defRPr>
            </a:pPr>
            <a:r>
              <a:rPr lang="zh-CN" sz="1000" b="1">
                <a:solidFill>
                  <a:schemeClr val="tx1">
                    <a:lumMod val="95000"/>
                    <a:lumOff val="5000"/>
                  </a:schemeClr>
                </a:solidFill>
              </a:rPr>
              <a:t>不同行业</a:t>
            </a:r>
            <a:endParaRPr lang="zh-CN" sz="1000" b="1">
              <a:solidFill>
                <a:schemeClr val="tx1">
                  <a:lumMod val="95000"/>
                  <a:lumOff val="5000"/>
                </a:schemeClr>
              </a:solidFill>
            </a:endParaRPr>
          </a:p>
        </c:rich>
      </c:tx>
      <c:layout>
        <c:manualLayout>
          <c:xMode val="edge"/>
          <c:yMode val="edge"/>
          <c:x val="0.414051444700748"/>
          <c:y val="0.0748822482414464"/>
        </c:manualLayout>
      </c:layout>
      <c:overlay val="0"/>
      <c:spPr>
        <a:noFill/>
        <a:ln>
          <a:noFill/>
        </a:ln>
        <a:effectLst/>
      </c:spPr>
    </c:title>
    <c:autoTitleDeleted val="0"/>
    <c:plotArea>
      <c:layout>
        <c:manualLayout>
          <c:layoutTarget val="inner"/>
          <c:xMode val="edge"/>
          <c:yMode val="edge"/>
          <c:x val="0.249942220821515"/>
          <c:y val="0.178471138845554"/>
          <c:w val="0.701313163147389"/>
          <c:h val="0.776287051482059"/>
        </c:manualLayout>
      </c:layout>
      <c:barChart>
        <c:barDir val="bar"/>
        <c:grouping val="percentStacked"/>
        <c:varyColors val="0"/>
        <c:ser>
          <c:idx val="0"/>
          <c:order val="0"/>
          <c:tx>
            <c:strRef>
              <c:f>Sheet1!$B$1</c:f>
              <c:strCache>
                <c:ptCount val="1"/>
                <c:pt idx="0">
                  <c:v>非常注重，会通过技术加密手段、安全协议等举措来确保</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制造业</c:v>
                </c:pt>
                <c:pt idx="1">
                  <c:v>高新技术产业</c:v>
                </c:pt>
                <c:pt idx="2">
                  <c:v>能源/公共事业</c:v>
                </c:pt>
                <c:pt idx="3">
                  <c:v>互联网/软件/信息技术业</c:v>
                </c:pt>
                <c:pt idx="4">
                  <c:v>餐饮/服务业</c:v>
                </c:pt>
                <c:pt idx="5">
                  <c:v>建筑及房地产业</c:v>
                </c:pt>
                <c:pt idx="6">
                  <c:v>批发零售业</c:v>
                </c:pt>
              </c:strCache>
            </c:strRef>
          </c:cat>
          <c:val>
            <c:numRef>
              <c:f>Sheet1!$B$2:$B$8</c:f>
              <c:numCache>
                <c:formatCode>0.0_ </c:formatCode>
                <c:ptCount val="7"/>
                <c:pt idx="0">
                  <c:v>50.8474576271186</c:v>
                </c:pt>
                <c:pt idx="1">
                  <c:v>43.859649122807</c:v>
                </c:pt>
                <c:pt idx="2">
                  <c:v>41.6666666666667</c:v>
                </c:pt>
                <c:pt idx="3">
                  <c:v>35.2941176470588</c:v>
                </c:pt>
                <c:pt idx="4">
                  <c:v>30.3030303030303</c:v>
                </c:pt>
                <c:pt idx="5">
                  <c:v>28.8888888888889</c:v>
                </c:pt>
                <c:pt idx="6">
                  <c:v>12.1212121212121</c:v>
                </c:pt>
              </c:numCache>
            </c:numRef>
          </c:val>
        </c:ser>
        <c:ser>
          <c:idx val="1"/>
          <c:order val="1"/>
          <c:tx>
            <c:strRef>
              <c:f>Sheet1!$C$1</c:f>
              <c:strCache>
                <c:ptCount val="1"/>
                <c:pt idx="0">
                  <c:v>比较注重，但没有很严密的确保举措</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制造业</c:v>
                </c:pt>
                <c:pt idx="1">
                  <c:v>高新技术产业</c:v>
                </c:pt>
                <c:pt idx="2">
                  <c:v>能源/公共事业</c:v>
                </c:pt>
                <c:pt idx="3">
                  <c:v>互联网/软件/信息技术业</c:v>
                </c:pt>
                <c:pt idx="4">
                  <c:v>餐饮/服务业</c:v>
                </c:pt>
                <c:pt idx="5">
                  <c:v>建筑及房地产业</c:v>
                </c:pt>
                <c:pt idx="6">
                  <c:v>批发零售业</c:v>
                </c:pt>
              </c:strCache>
            </c:strRef>
          </c:cat>
          <c:val>
            <c:numRef>
              <c:f>Sheet1!$C$2:$C$8</c:f>
              <c:numCache>
                <c:formatCode>0.0_ </c:formatCode>
                <c:ptCount val="7"/>
                <c:pt idx="0">
                  <c:v>25.4237288135593</c:v>
                </c:pt>
                <c:pt idx="1">
                  <c:v>35.0877192982456</c:v>
                </c:pt>
                <c:pt idx="2">
                  <c:v>31.6666666666667</c:v>
                </c:pt>
                <c:pt idx="3">
                  <c:v>28.2352941176471</c:v>
                </c:pt>
                <c:pt idx="4">
                  <c:v>33.3333333333333</c:v>
                </c:pt>
                <c:pt idx="5">
                  <c:v>26.6666666666667</c:v>
                </c:pt>
                <c:pt idx="6">
                  <c:v>37.3737373737374</c:v>
                </c:pt>
              </c:numCache>
            </c:numRef>
          </c:val>
        </c:ser>
        <c:ser>
          <c:idx val="2"/>
          <c:order val="2"/>
          <c:tx>
            <c:strRef>
              <c:f>Sheet1!$D$1</c:f>
              <c:strCache>
                <c:ptCount val="1"/>
                <c:pt idx="0">
                  <c:v>比较关注，但数据安全不是主要决策因素</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制造业</c:v>
                </c:pt>
                <c:pt idx="1">
                  <c:v>高新技术产业</c:v>
                </c:pt>
                <c:pt idx="2">
                  <c:v>能源/公共事业</c:v>
                </c:pt>
                <c:pt idx="3">
                  <c:v>互联网/软件/信息技术业</c:v>
                </c:pt>
                <c:pt idx="4">
                  <c:v>餐饮/服务业</c:v>
                </c:pt>
                <c:pt idx="5">
                  <c:v>建筑及房地产业</c:v>
                </c:pt>
                <c:pt idx="6">
                  <c:v>批发零售业</c:v>
                </c:pt>
              </c:strCache>
            </c:strRef>
          </c:cat>
          <c:val>
            <c:numRef>
              <c:f>Sheet1!$D$2:$D$8</c:f>
              <c:numCache>
                <c:formatCode>0.0_ </c:formatCode>
                <c:ptCount val="7"/>
                <c:pt idx="0">
                  <c:v>18.6440677966102</c:v>
                </c:pt>
                <c:pt idx="1">
                  <c:v>15.7894736842105</c:v>
                </c:pt>
                <c:pt idx="2">
                  <c:v>23.3333333333333</c:v>
                </c:pt>
                <c:pt idx="3">
                  <c:v>27.0588235294118</c:v>
                </c:pt>
                <c:pt idx="4">
                  <c:v>30.3030303030303</c:v>
                </c:pt>
                <c:pt idx="5">
                  <c:v>37.7777777777778</c:v>
                </c:pt>
                <c:pt idx="6">
                  <c:v>42.4242424242424</c:v>
                </c:pt>
              </c:numCache>
            </c:numRef>
          </c:val>
        </c:ser>
        <c:ser>
          <c:idx val="3"/>
          <c:order val="3"/>
          <c:tx>
            <c:strRef>
              <c:f>Sheet1!$E$1</c:f>
              <c:strCache>
                <c:ptCount val="1"/>
                <c:pt idx="0">
                  <c:v>不太关注，社会整体的数据安全意识不强</c:v>
                </c:pt>
              </c:strCache>
            </c:strRef>
          </c:tx>
          <c:spPr>
            <a:solidFill>
              <a:schemeClr val="accent4"/>
            </a:solidFill>
            <a:ln>
              <a:noFill/>
            </a:ln>
            <a:effectLst/>
          </c:spPr>
          <c:invertIfNegative val="0"/>
          <c:dLbls>
            <c:dLbl>
              <c:idx val="5"/>
              <c:layout>
                <c:manualLayout>
                  <c:x val="-0.0130477329563988"/>
                  <c:y val="-0.002279024946478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制造业</c:v>
                </c:pt>
                <c:pt idx="1">
                  <c:v>高新技术产业</c:v>
                </c:pt>
                <c:pt idx="2">
                  <c:v>能源/公共事业</c:v>
                </c:pt>
                <c:pt idx="3">
                  <c:v>互联网/软件/信息技术业</c:v>
                </c:pt>
                <c:pt idx="4">
                  <c:v>餐饮/服务业</c:v>
                </c:pt>
                <c:pt idx="5">
                  <c:v>建筑及房地产业</c:v>
                </c:pt>
                <c:pt idx="6">
                  <c:v>批发零售业</c:v>
                </c:pt>
              </c:strCache>
            </c:strRef>
          </c:cat>
          <c:val>
            <c:numRef>
              <c:f>Sheet1!$E$2:$E$8</c:f>
              <c:numCache>
                <c:formatCode>0.0_ </c:formatCode>
                <c:ptCount val="7"/>
                <c:pt idx="0">
                  <c:v>5.08474576271187</c:v>
                </c:pt>
                <c:pt idx="1">
                  <c:v>3.50877192982456</c:v>
                </c:pt>
                <c:pt idx="2">
                  <c:v>3.33333333333333</c:v>
                </c:pt>
                <c:pt idx="3">
                  <c:v>8.23529411764706</c:v>
                </c:pt>
                <c:pt idx="4">
                  <c:v>6.06060606060606</c:v>
                </c:pt>
                <c:pt idx="5">
                  <c:v>2.22222222222222</c:v>
                </c:pt>
                <c:pt idx="6">
                  <c:v>7.07070707070707</c:v>
                </c:pt>
              </c:numCache>
            </c:numRef>
          </c:val>
        </c:ser>
        <c:ser>
          <c:idx val="4"/>
          <c:order val="4"/>
          <c:tx>
            <c:strRef>
              <c:f>Sheet1!$F$1</c:f>
              <c:strCache>
                <c:ptCount val="1"/>
                <c:pt idx="0">
                  <c:v>不关心，对数据安全不了解</c:v>
                </c:pt>
              </c:strCache>
            </c:strRef>
          </c:tx>
          <c:spPr>
            <a:solidFill>
              <a:srgbClr val="FFDF6A"/>
            </a:solidFill>
            <a:ln>
              <a:noFill/>
            </a:ln>
            <a:effectLst/>
          </c:spPr>
          <c:invertIfNegative val="0"/>
          <c:dLbls>
            <c:dLbl>
              <c:idx val="5"/>
              <c:layout>
                <c:manualLayout>
                  <c:x val="-0.00253705918596644"/>
                  <c:y val="-0.0045580498929576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制造业</c:v>
                </c:pt>
                <c:pt idx="1">
                  <c:v>高新技术产业</c:v>
                </c:pt>
                <c:pt idx="2">
                  <c:v>能源/公共事业</c:v>
                </c:pt>
                <c:pt idx="3">
                  <c:v>互联网/软件/信息技术业</c:v>
                </c:pt>
                <c:pt idx="4">
                  <c:v>餐饮/服务业</c:v>
                </c:pt>
                <c:pt idx="5">
                  <c:v>建筑及房地产业</c:v>
                </c:pt>
                <c:pt idx="6">
                  <c:v>批发零售业</c:v>
                </c:pt>
              </c:strCache>
            </c:strRef>
          </c:cat>
          <c:val>
            <c:numRef>
              <c:f>Sheet1!$F$2:$F$8</c:f>
              <c:numCache>
                <c:formatCode>0.0_ </c:formatCode>
                <c:ptCount val="7"/>
                <c:pt idx="0">
                  <c:v>0</c:v>
                </c:pt>
                <c:pt idx="1">
                  <c:v>1.75438596491228</c:v>
                </c:pt>
                <c:pt idx="2">
                  <c:v>0</c:v>
                </c:pt>
                <c:pt idx="3">
                  <c:v>1.17647058823529</c:v>
                </c:pt>
                <c:pt idx="4">
                  <c:v>0</c:v>
                </c:pt>
                <c:pt idx="5">
                  <c:v>4.44444444444444</c:v>
                </c:pt>
                <c:pt idx="6">
                  <c:v>1.01010101010101</c:v>
                </c:pt>
              </c:numCache>
            </c:numRef>
          </c:val>
        </c:ser>
        <c:dLbls>
          <c:showLegendKey val="0"/>
          <c:showVal val="1"/>
          <c:showCatName val="0"/>
          <c:showSerName val="0"/>
          <c:showPercent val="0"/>
          <c:showBubbleSize val="0"/>
        </c:dLbls>
        <c:gapWidth val="80"/>
        <c:overlap val="100"/>
        <c:axId val="428878296"/>
        <c:axId val="428879472"/>
      </c:barChart>
      <c:catAx>
        <c:axId val="428878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28879472"/>
        <c:crosses val="autoZero"/>
        <c:auto val="1"/>
        <c:lblAlgn val="ctr"/>
        <c:lblOffset val="100"/>
        <c:noMultiLvlLbl val="0"/>
      </c:catAx>
      <c:valAx>
        <c:axId val="428879472"/>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2887829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sz="800"/>
      </a:pP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200" b="1" i="0" u="none" strike="noStrike" kern="1200" spc="0" baseline="0">
                <a:solidFill>
                  <a:schemeClr val="tx1">
                    <a:lumMod val="95000"/>
                    <a:lumOff val="5000"/>
                  </a:schemeClr>
                </a:solidFill>
                <a:latin typeface="+mn-ea"/>
                <a:ea typeface="+mn-ea"/>
                <a:cs typeface="+mn-cs"/>
              </a:defRPr>
            </a:pPr>
            <a:r>
              <a:rPr lang="zh-CN" altLang="en-US" sz="1200" b="1" dirty="0">
                <a:solidFill>
                  <a:schemeClr val="tx1">
                    <a:lumMod val="95000"/>
                    <a:lumOff val="5000"/>
                  </a:schemeClr>
                </a:solidFill>
                <a:latin typeface="+mn-ea"/>
                <a:ea typeface="+mn-ea"/>
              </a:rPr>
              <a:t>成熟企业 </a:t>
            </a:r>
            <a:r>
              <a:rPr lang="en-US" altLang="zh-CN" sz="1200" b="1" dirty="0">
                <a:solidFill>
                  <a:schemeClr val="tx1">
                    <a:lumMod val="95000"/>
                    <a:lumOff val="5000"/>
                  </a:schemeClr>
                </a:solidFill>
                <a:latin typeface="+mn-ea"/>
                <a:ea typeface="+mn-ea"/>
              </a:rPr>
              <a:t>VS </a:t>
            </a:r>
            <a:r>
              <a:rPr lang="zh-CN" altLang="en-US" sz="1200" b="1" dirty="0">
                <a:solidFill>
                  <a:schemeClr val="tx1">
                    <a:lumMod val="95000"/>
                    <a:lumOff val="5000"/>
                  </a:schemeClr>
                </a:solidFill>
                <a:latin typeface="+mn-ea"/>
                <a:ea typeface="+mn-ea"/>
              </a:rPr>
              <a:t>平均水平</a:t>
            </a:r>
            <a:endParaRPr lang="zh-CN" altLang="en-US" sz="1200" b="1" dirty="0">
              <a:solidFill>
                <a:schemeClr val="tx1">
                  <a:lumMod val="95000"/>
                  <a:lumOff val="5000"/>
                </a:schemeClr>
              </a:solidFill>
              <a:latin typeface="+mn-ea"/>
              <a:ea typeface="+mn-ea"/>
            </a:endParaRPr>
          </a:p>
        </c:rich>
      </c:tx>
      <c:layout>
        <c:manualLayout>
          <c:xMode val="edge"/>
          <c:yMode val="edge"/>
          <c:x val="0.34783401503683"/>
          <c:y val="0.0222579643607897"/>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Lbls>
            <c:delete val="1"/>
          </c:dLbls>
          <c:cat>
            <c:strRef>
              <c:f>Sheet1!$B$1:$D$1</c:f>
              <c:strCache>
                <c:ptCount val="3"/>
                <c:pt idx="0">
                  <c:v>1-2个</c:v>
                </c:pt>
                <c:pt idx="1">
                  <c:v>3-5个</c:v>
                </c:pt>
                <c:pt idx="2">
                  <c:v>6个及以上</c:v>
                </c:pt>
              </c:strCache>
            </c:strRef>
          </c:cat>
          <c:val>
            <c:numRef>
              <c:f>Sheet1!$B$2:$D$2</c:f>
              <c:numCache>
                <c:formatCode>0.0_ </c:formatCode>
                <c:ptCount val="3"/>
                <c:pt idx="0">
                  <c:v>35.6807511737089</c:v>
                </c:pt>
                <c:pt idx="1">
                  <c:v>49.9217527386541</c:v>
                </c:pt>
                <c:pt idx="2">
                  <c:v>14.3974960876369</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领先水平</c:v>
                </c:pt>
              </c:strCache>
            </c:strRef>
          </c:tx>
          <c:spPr>
            <a:ln w="28575" cap="rnd">
              <a:solidFill>
                <a:schemeClr val="accent2"/>
              </a:solidFill>
              <a:round/>
            </a:ln>
            <a:effectLst/>
          </c:spPr>
          <c:marker>
            <c:symbol val="none"/>
          </c:marker>
          <c:dLbls>
            <c:delete val="1"/>
          </c:dLbls>
          <c:cat>
            <c:strRef>
              <c:f>Sheet1!$B$1:$D$1</c:f>
              <c:strCache>
                <c:ptCount val="3"/>
                <c:pt idx="0">
                  <c:v>1-2个</c:v>
                </c:pt>
                <c:pt idx="1">
                  <c:v>3-5个</c:v>
                </c:pt>
                <c:pt idx="2">
                  <c:v>6个及以上</c:v>
                </c:pt>
              </c:strCache>
            </c:strRef>
          </c:cat>
          <c:val>
            <c:numRef>
              <c:f>Sheet1!$B$3:$D$3</c:f>
              <c:numCache>
                <c:formatCode>0.0_ </c:formatCode>
                <c:ptCount val="3"/>
                <c:pt idx="0">
                  <c:v>37.3239436619718</c:v>
                </c:pt>
                <c:pt idx="1">
                  <c:v>47.887323943662</c:v>
                </c:pt>
                <c:pt idx="2">
                  <c:v>14.7887323943662</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lstStyle/>
    <a:p>
      <a:pPr>
        <a:defRPr lang="zh-CN" sz="1000"/>
      </a:pP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80" b="1" i="0" u="none" strike="noStrike" kern="1200" spc="0" baseline="0">
                <a:solidFill>
                  <a:schemeClr val="tx1">
                    <a:lumMod val="95000"/>
                    <a:lumOff val="5000"/>
                  </a:schemeClr>
                </a:solidFill>
                <a:latin typeface="+mn-ea"/>
                <a:ea typeface="+mn-ea"/>
                <a:cs typeface="+mn-cs"/>
              </a:defRPr>
            </a:pPr>
            <a:r>
              <a:rPr lang="zh-CN" altLang="en-US" sz="1080" b="1" dirty="0">
                <a:solidFill>
                  <a:schemeClr val="tx1">
                    <a:lumMod val="95000"/>
                    <a:lumOff val="5000"/>
                  </a:schemeClr>
                </a:solidFill>
                <a:latin typeface="+mn-ea"/>
                <a:ea typeface="+mn-ea"/>
              </a:rPr>
              <a:t>用到的 </a:t>
            </a:r>
            <a:r>
              <a:rPr lang="en-US" altLang="zh-CN" sz="1080" b="1" dirty="0">
                <a:solidFill>
                  <a:schemeClr val="tx1">
                    <a:lumMod val="95000"/>
                    <a:lumOff val="5000"/>
                  </a:schemeClr>
                </a:solidFill>
                <a:latin typeface="+mn-ea"/>
                <a:ea typeface="+mn-ea"/>
              </a:rPr>
              <a:t>VS </a:t>
            </a:r>
            <a:r>
              <a:rPr lang="zh-CN" altLang="en-US" sz="1080" b="1" dirty="0">
                <a:solidFill>
                  <a:schemeClr val="tx1">
                    <a:lumMod val="95000"/>
                    <a:lumOff val="5000"/>
                  </a:schemeClr>
                </a:solidFill>
                <a:latin typeface="+mn-ea"/>
                <a:ea typeface="+mn-ea"/>
              </a:rPr>
              <a:t>最青睐的</a:t>
            </a:r>
            <a:endParaRPr lang="zh-CN" altLang="en-US" sz="1080" b="1" dirty="0">
              <a:solidFill>
                <a:schemeClr val="tx1">
                  <a:lumMod val="95000"/>
                  <a:lumOff val="5000"/>
                </a:schemeClr>
              </a:solidFill>
              <a:latin typeface="+mn-ea"/>
              <a:ea typeface="+mn-ea"/>
            </a:endParaRPr>
          </a:p>
        </c:rich>
      </c:tx>
      <c:layout>
        <c:manualLayout>
          <c:xMode val="edge"/>
          <c:yMode val="edge"/>
          <c:x val="0.381041244965371"/>
          <c:y val="0.0168067226890756"/>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用到的终端</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Sheet1!$B$1:$G$1</c:f>
              <c:strCache>
                <c:ptCount val="6"/>
                <c:pt idx="0" c:formatCode="@">
                  <c:v>集成在市面主流办公协作类平台中（如钉钉、企业微信）</c:v>
                </c:pt>
                <c:pt idx="1" c:formatCode="@">
                  <c:v>移动端独立APP（如员工福利APP）</c:v>
                </c:pt>
                <c:pt idx="2" c:formatCode="@">
                  <c:v>独立的PC端软件</c:v>
                </c:pt>
                <c:pt idx="3" c:formatCode="@">
                  <c:v>微信小程序</c:v>
                </c:pt>
                <c:pt idx="4" c:formatCode="@">
                  <c:v>PC端网页</c:v>
                </c:pt>
                <c:pt idx="5" c:formatCode="@">
                  <c:v>微信服务号</c:v>
                </c:pt>
              </c:strCache>
            </c:strRef>
          </c:cat>
          <c:val>
            <c:numRef>
              <c:f>Sheet1!$B$2:$G$2</c:f>
              <c:numCache>
                <c:formatCode>0.0_ </c:formatCode>
                <c:ptCount val="6"/>
                <c:pt idx="0">
                  <c:v>51.6431924882629</c:v>
                </c:pt>
                <c:pt idx="1">
                  <c:v>35.8372456964006</c:v>
                </c:pt>
                <c:pt idx="2">
                  <c:v>28.6384976525822</c:v>
                </c:pt>
                <c:pt idx="3">
                  <c:v>27.2300469483568</c:v>
                </c:pt>
                <c:pt idx="4">
                  <c:v>26.2910798122066</c:v>
                </c:pt>
                <c:pt idx="5">
                  <c:v>11.7370892018779</c:v>
                </c:pt>
              </c:numCache>
            </c:numRef>
          </c:val>
        </c:ser>
        <c:ser>
          <c:idx val="1"/>
          <c:order val="1"/>
          <c:tx>
            <c:strRef>
              <c:f>Sheet1!$A$3</c:f>
              <c:strCache>
                <c:ptCount val="1"/>
                <c:pt idx="0">
                  <c:v>最青睐的终端</c:v>
                </c:pt>
              </c:strCache>
            </c:strRef>
          </c:tx>
          <c:spPr>
            <a:solidFill>
              <a:schemeClr val="accent2"/>
            </a:solidFill>
            <a:ln>
              <a:noFill/>
            </a:ln>
            <a:effectLst/>
          </c:spPr>
          <c:invertIfNegative val="0"/>
          <c:dLbls>
            <c:delete val="1"/>
          </c:dLbls>
          <c:cat>
            <c:strRef>
              <c:f>Sheet1!$B$1:$G$1</c:f>
              <c:strCache>
                <c:ptCount val="6"/>
                <c:pt idx="0" c:formatCode="@">
                  <c:v>集成在市面主流办公协作类平台中（如钉钉、企业微信）</c:v>
                </c:pt>
                <c:pt idx="1" c:formatCode="@">
                  <c:v>移动端独立APP（如员工福利APP）</c:v>
                </c:pt>
                <c:pt idx="2" c:formatCode="@">
                  <c:v>独立的PC端软件</c:v>
                </c:pt>
                <c:pt idx="3" c:formatCode="@">
                  <c:v>微信小程序</c:v>
                </c:pt>
                <c:pt idx="4" c:formatCode="@">
                  <c:v>PC端网页</c:v>
                </c:pt>
                <c:pt idx="5" c:formatCode="@">
                  <c:v>微信服务号</c:v>
                </c:pt>
              </c:strCache>
            </c:strRef>
          </c:cat>
          <c:val>
            <c:numRef>
              <c:f>Sheet1!$B$3:$G$3</c:f>
              <c:numCache>
                <c:formatCode>0.0_ </c:formatCode>
                <c:ptCount val="6"/>
                <c:pt idx="0">
                  <c:v>41.0015649452269</c:v>
                </c:pt>
                <c:pt idx="1">
                  <c:v>18.4663536776213</c:v>
                </c:pt>
                <c:pt idx="2">
                  <c:v>13.4585289514867</c:v>
                </c:pt>
                <c:pt idx="3">
                  <c:v>10.641627543036</c:v>
                </c:pt>
                <c:pt idx="4">
                  <c:v>11.5805946791862</c:v>
                </c:pt>
                <c:pt idx="5">
                  <c:v>4.69483568075117</c:v>
                </c:pt>
              </c:numCache>
            </c:numRef>
          </c:val>
        </c:ser>
        <c:dLbls>
          <c:showLegendKey val="0"/>
          <c:showVal val="0"/>
          <c:showCatName val="0"/>
          <c:showSerName val="0"/>
          <c:showPercent val="0"/>
          <c:showBubbleSize val="0"/>
        </c:dLbls>
        <c:gapWidth val="150"/>
        <c:axId val="745693816"/>
        <c:axId val="745747912"/>
      </c:bar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900"/>
      </a:pP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000" b="1" i="0" u="none" strike="noStrike" kern="1200" spc="0" baseline="0">
                <a:solidFill>
                  <a:schemeClr val="tx1">
                    <a:lumMod val="95000"/>
                    <a:lumOff val="5000"/>
                  </a:schemeClr>
                </a:solidFill>
                <a:latin typeface="+mn-lt"/>
                <a:ea typeface="+mn-ea"/>
                <a:cs typeface="+mn-cs"/>
              </a:defRPr>
            </a:pPr>
            <a:r>
              <a:rPr lang="zh-CN" altLang="en-US" sz="1000" b="1">
                <a:solidFill>
                  <a:schemeClr val="tx1">
                    <a:lumMod val="95000"/>
                    <a:lumOff val="5000"/>
                  </a:schemeClr>
                </a:solidFill>
              </a:rPr>
              <a:t>用到的终端</a:t>
            </a:r>
            <a:endParaRPr lang="zh-CN" altLang="en-US" sz="1000" b="1">
              <a:solidFill>
                <a:schemeClr val="tx1">
                  <a:lumMod val="95000"/>
                  <a:lumOff val="5000"/>
                </a:schemeClr>
              </a:solidFill>
            </a:endParaRPr>
          </a:p>
        </c:rich>
      </c:tx>
      <c:layout>
        <c:manualLayout>
          <c:xMode val="edge"/>
          <c:yMode val="edge"/>
          <c:x val="0.469295605057194"/>
          <c:y val="0.019465240641711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外企</c:v>
                </c:pt>
              </c:strCache>
            </c:strRef>
          </c:tx>
          <c:spPr>
            <a:solidFill>
              <a:schemeClr val="accent1"/>
            </a:solidFill>
            <a:ln>
              <a:noFill/>
            </a:ln>
            <a:effectLst/>
          </c:spPr>
          <c:invertIfNegative val="0"/>
          <c:dLbls>
            <c:delete val="1"/>
          </c:dLbls>
          <c:cat>
            <c:strRef>
              <c:f>Sheet1!$A$2:$A$7</c:f>
              <c:strCache>
                <c:ptCount val="6"/>
                <c:pt idx="0">
                  <c:v>集成在市面主流办公协作类平台中（如钉钉、企业微信）</c:v>
                </c:pt>
                <c:pt idx="1">
                  <c:v>移动端独立APP（如员工福利APP）</c:v>
                </c:pt>
                <c:pt idx="2">
                  <c:v>独立的PC端软件</c:v>
                </c:pt>
                <c:pt idx="3">
                  <c:v>微信小程序</c:v>
                </c:pt>
                <c:pt idx="4">
                  <c:v>PC端网页</c:v>
                </c:pt>
                <c:pt idx="5">
                  <c:v>微信服务号</c:v>
                </c:pt>
              </c:strCache>
            </c:strRef>
          </c:cat>
          <c:val>
            <c:numRef>
              <c:f>Sheet1!$B$2:$B$7</c:f>
              <c:numCache>
                <c:formatCode>0.0_ </c:formatCode>
                <c:ptCount val="6"/>
                <c:pt idx="0">
                  <c:v>42.8571428571429</c:v>
                </c:pt>
                <c:pt idx="1">
                  <c:v>38.961038961039</c:v>
                </c:pt>
                <c:pt idx="2">
                  <c:v>32.4675324675325</c:v>
                </c:pt>
                <c:pt idx="3">
                  <c:v>33.7662337662338</c:v>
                </c:pt>
                <c:pt idx="4">
                  <c:v>35.0649350649351</c:v>
                </c:pt>
                <c:pt idx="5">
                  <c:v>14.2857142857143</c:v>
                </c:pt>
              </c:numCache>
            </c:numRef>
          </c:val>
        </c:ser>
        <c:ser>
          <c:idx val="1"/>
          <c:order val="1"/>
          <c:tx>
            <c:strRef>
              <c:f>Sheet1!$C$1</c:f>
              <c:strCache>
                <c:ptCount val="1"/>
                <c:pt idx="0">
                  <c:v>国企</c:v>
                </c:pt>
              </c:strCache>
            </c:strRef>
          </c:tx>
          <c:spPr>
            <a:solidFill>
              <a:schemeClr val="accent2"/>
            </a:solidFill>
            <a:ln>
              <a:noFill/>
            </a:ln>
            <a:effectLst/>
          </c:spPr>
          <c:invertIfNegative val="0"/>
          <c:dLbls>
            <c:delete val="1"/>
          </c:dLbls>
          <c:cat>
            <c:strRef>
              <c:f>Sheet1!$A$2:$A$7</c:f>
              <c:strCache>
                <c:ptCount val="6"/>
                <c:pt idx="0">
                  <c:v>集成在市面主流办公协作类平台中（如钉钉、企业微信）</c:v>
                </c:pt>
                <c:pt idx="1">
                  <c:v>移动端独立APP（如员工福利APP）</c:v>
                </c:pt>
                <c:pt idx="2">
                  <c:v>独立的PC端软件</c:v>
                </c:pt>
                <c:pt idx="3">
                  <c:v>微信小程序</c:v>
                </c:pt>
                <c:pt idx="4">
                  <c:v>PC端网页</c:v>
                </c:pt>
                <c:pt idx="5">
                  <c:v>微信服务号</c:v>
                </c:pt>
              </c:strCache>
            </c:strRef>
          </c:cat>
          <c:val>
            <c:numRef>
              <c:f>Sheet1!$C$2:$C$7</c:f>
              <c:numCache>
                <c:formatCode>0.0_ </c:formatCode>
                <c:ptCount val="6"/>
                <c:pt idx="0">
                  <c:v>54.0322580645161</c:v>
                </c:pt>
                <c:pt idx="1">
                  <c:v>36.2903225806452</c:v>
                </c:pt>
                <c:pt idx="2">
                  <c:v>40.3225806451613</c:v>
                </c:pt>
                <c:pt idx="3">
                  <c:v>25</c:v>
                </c:pt>
                <c:pt idx="4">
                  <c:v>21.7741935483871</c:v>
                </c:pt>
                <c:pt idx="5">
                  <c:v>11.2903225806452</c:v>
                </c:pt>
              </c:numCache>
            </c:numRef>
          </c:val>
        </c:ser>
        <c:ser>
          <c:idx val="2"/>
          <c:order val="2"/>
          <c:tx>
            <c:strRef>
              <c:f>Sheet1!$D$1</c:f>
              <c:strCache>
                <c:ptCount val="1"/>
                <c:pt idx="0">
                  <c:v>民企</c:v>
                </c:pt>
              </c:strCache>
            </c:strRef>
          </c:tx>
          <c:spPr>
            <a:solidFill>
              <a:schemeClr val="accent3"/>
            </a:solidFill>
            <a:ln>
              <a:noFill/>
            </a:ln>
            <a:effectLst/>
          </c:spPr>
          <c:invertIfNegative val="0"/>
          <c:dLbls>
            <c:delete val="1"/>
          </c:dLbls>
          <c:cat>
            <c:strRef>
              <c:f>Sheet1!$A$2:$A$7</c:f>
              <c:strCache>
                <c:ptCount val="6"/>
                <c:pt idx="0">
                  <c:v>集成在市面主流办公协作类平台中（如钉钉、企业微信）</c:v>
                </c:pt>
                <c:pt idx="1">
                  <c:v>移动端独立APP（如员工福利APP）</c:v>
                </c:pt>
                <c:pt idx="2">
                  <c:v>独立的PC端软件</c:v>
                </c:pt>
                <c:pt idx="3">
                  <c:v>微信小程序</c:v>
                </c:pt>
                <c:pt idx="4">
                  <c:v>PC端网页</c:v>
                </c:pt>
                <c:pt idx="5">
                  <c:v>微信服务号</c:v>
                </c:pt>
              </c:strCache>
            </c:strRef>
          </c:cat>
          <c:val>
            <c:numRef>
              <c:f>Sheet1!$D$2:$D$7</c:f>
              <c:numCache>
                <c:formatCode>0.0_ </c:formatCode>
                <c:ptCount val="6"/>
                <c:pt idx="0">
                  <c:v>53.1553398058252</c:v>
                </c:pt>
                <c:pt idx="1">
                  <c:v>35.4368932038835</c:v>
                </c:pt>
                <c:pt idx="2">
                  <c:v>24.5145631067961</c:v>
                </c:pt>
                <c:pt idx="3">
                  <c:v>27.4271844660194</c:v>
                </c:pt>
                <c:pt idx="4">
                  <c:v>26.2135922330097</c:v>
                </c:pt>
                <c:pt idx="5">
                  <c:v>11.8932038834951</c:v>
                </c:pt>
              </c:numCache>
            </c:numRef>
          </c:val>
        </c:ser>
        <c:dLbls>
          <c:showLegendKey val="0"/>
          <c:showVal val="0"/>
          <c:showCatName val="0"/>
          <c:showSerName val="0"/>
          <c:showPercent val="0"/>
          <c:showBubbleSize val="0"/>
        </c:dLbls>
        <c:gapWidth val="150"/>
        <c:axId val="118668239"/>
        <c:axId val="844706560"/>
      </c:barChart>
      <c:catAx>
        <c:axId val="11866823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44706560"/>
        <c:crosses val="autoZero"/>
        <c:auto val="1"/>
        <c:lblAlgn val="ctr"/>
        <c:lblOffset val="100"/>
        <c:noMultiLvlLbl val="0"/>
      </c:catAx>
      <c:valAx>
        <c:axId val="844706560"/>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18668239"/>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lstStyle/>
    <a:p>
      <a:pPr>
        <a:defRPr lang="zh-CN" sz="900"/>
      </a:pP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60" b="1" i="0" u="none" strike="noStrike" kern="1200" spc="0" baseline="0">
                <a:solidFill>
                  <a:schemeClr val="tx1">
                    <a:lumMod val="95000"/>
                    <a:lumOff val="5000"/>
                  </a:schemeClr>
                </a:solidFill>
                <a:latin typeface="+mn-ea"/>
                <a:ea typeface="+mn-ea"/>
                <a:cs typeface="+mn-cs"/>
              </a:defRPr>
            </a:pPr>
            <a:r>
              <a:rPr lang="zh-CN" altLang="en-US" sz="960" b="1" dirty="0">
                <a:solidFill>
                  <a:schemeClr val="tx1">
                    <a:lumMod val="95000"/>
                    <a:lumOff val="5000"/>
                  </a:schemeClr>
                </a:solidFill>
                <a:latin typeface="+mn-ea"/>
                <a:ea typeface="+mn-ea"/>
              </a:rPr>
              <a:t>平均水平 </a:t>
            </a:r>
            <a:r>
              <a:rPr lang="en-US" altLang="zh-CN" sz="960" b="1" dirty="0">
                <a:solidFill>
                  <a:schemeClr val="tx1">
                    <a:lumMod val="95000"/>
                    <a:lumOff val="5000"/>
                  </a:schemeClr>
                </a:solidFill>
                <a:latin typeface="+mn-ea"/>
                <a:ea typeface="+mn-ea"/>
              </a:rPr>
              <a:t>VS </a:t>
            </a:r>
            <a:r>
              <a:rPr lang="zh-CN" altLang="en-US" sz="960" b="1" dirty="0">
                <a:solidFill>
                  <a:schemeClr val="tx1">
                    <a:lumMod val="95000"/>
                    <a:lumOff val="5000"/>
                  </a:schemeClr>
                </a:solidFill>
                <a:latin typeface="+mn-ea"/>
                <a:ea typeface="+mn-ea"/>
              </a:rPr>
              <a:t>领先水平</a:t>
            </a:r>
            <a:endParaRPr lang="zh-CN" altLang="en-US" sz="960" b="1" dirty="0">
              <a:solidFill>
                <a:schemeClr val="tx1">
                  <a:lumMod val="95000"/>
                  <a:lumOff val="5000"/>
                </a:schemeClr>
              </a:solidFill>
              <a:latin typeface="+mn-ea"/>
              <a:ea typeface="+mn-ea"/>
            </a:endParaRPr>
          </a:p>
        </c:rich>
      </c:tx>
      <c:layout>
        <c:manualLayout>
          <c:xMode val="edge"/>
          <c:yMode val="edge"/>
          <c:x val="0.392509865545173"/>
          <c:y val="0.0168067226890756"/>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Sheet1!$B$1:$G$1</c:f>
              <c:strCache>
                <c:ptCount val="6"/>
                <c:pt idx="0">
                  <c:v>集成在市面主流办公协作类平台中（如钉钉、企业微信）</c:v>
                </c:pt>
                <c:pt idx="1">
                  <c:v>移动端独立APP（如员工福利APP）</c:v>
                </c:pt>
                <c:pt idx="2">
                  <c:v>独立的PC端软件</c:v>
                </c:pt>
                <c:pt idx="3">
                  <c:v>微信小程序</c:v>
                </c:pt>
                <c:pt idx="4">
                  <c:v>PC端网页</c:v>
                </c:pt>
                <c:pt idx="5">
                  <c:v>微信服务号</c:v>
                </c:pt>
              </c:strCache>
            </c:strRef>
          </c:cat>
          <c:val>
            <c:numRef>
              <c:f>Sheet1!$B$2:$G$2</c:f>
              <c:numCache>
                <c:formatCode>0.0_ </c:formatCode>
                <c:ptCount val="6"/>
                <c:pt idx="0">
                  <c:v>51.6431924882629</c:v>
                </c:pt>
                <c:pt idx="1">
                  <c:v>35.8372456964006</c:v>
                </c:pt>
                <c:pt idx="2">
                  <c:v>28.6384976525822</c:v>
                </c:pt>
                <c:pt idx="3">
                  <c:v>27.2300469483568</c:v>
                </c:pt>
                <c:pt idx="4">
                  <c:v>26.2910798122066</c:v>
                </c:pt>
                <c:pt idx="5">
                  <c:v>11.7370892018779</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领先水平</c:v>
                </c:pt>
              </c:strCache>
            </c:strRef>
          </c:tx>
          <c:spPr>
            <a:ln w="28575" cap="rnd">
              <a:solidFill>
                <a:schemeClr val="accent2"/>
              </a:solidFill>
              <a:round/>
            </a:ln>
            <a:effectLst/>
          </c:spPr>
          <c:marker>
            <c:symbol val="none"/>
          </c:marker>
          <c:dLbls>
            <c:delete val="1"/>
          </c:dLbls>
          <c:cat>
            <c:strRef>
              <c:f>Sheet1!$B$1:$G$1</c:f>
              <c:strCache>
                <c:ptCount val="6"/>
                <c:pt idx="0">
                  <c:v>集成在市面主流办公协作类平台中（如钉钉、企业微信）</c:v>
                </c:pt>
                <c:pt idx="1">
                  <c:v>移动端独立APP（如员工福利APP）</c:v>
                </c:pt>
                <c:pt idx="2">
                  <c:v>独立的PC端软件</c:v>
                </c:pt>
                <c:pt idx="3">
                  <c:v>微信小程序</c:v>
                </c:pt>
                <c:pt idx="4">
                  <c:v>PC端网页</c:v>
                </c:pt>
                <c:pt idx="5">
                  <c:v>微信服务号</c:v>
                </c:pt>
              </c:strCache>
            </c:strRef>
          </c:cat>
          <c:val>
            <c:numRef>
              <c:f>Sheet1!$B$3:$G$3</c:f>
              <c:numCache>
                <c:formatCode>0.0_ </c:formatCode>
                <c:ptCount val="6"/>
                <c:pt idx="0">
                  <c:v>60.5633802816901</c:v>
                </c:pt>
                <c:pt idx="1">
                  <c:v>43.6619718309859</c:v>
                </c:pt>
                <c:pt idx="2">
                  <c:v>39.4366197183099</c:v>
                </c:pt>
                <c:pt idx="3">
                  <c:v>27.4647887323944</c:v>
                </c:pt>
                <c:pt idx="4">
                  <c:v>27.4647887323944</c:v>
                </c:pt>
                <c:pt idx="5">
                  <c:v>21.1267605633803</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800"/>
      </a:pP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1" i="0" u="none" strike="noStrike" kern="1200" spc="0" baseline="0">
                <a:solidFill>
                  <a:schemeClr val="tx1">
                    <a:lumMod val="95000"/>
                    <a:lumOff val="5000"/>
                  </a:schemeClr>
                </a:solidFill>
                <a:latin typeface="+mn-ea"/>
                <a:ea typeface="+mn-ea"/>
                <a:cs typeface="+mn-cs"/>
              </a:defRPr>
            </a:pPr>
            <a:r>
              <a:rPr lang="zh-CN" altLang="en-US" sz="1000" b="1" dirty="0">
                <a:solidFill>
                  <a:schemeClr val="tx1">
                    <a:lumMod val="95000"/>
                    <a:lumOff val="5000"/>
                  </a:schemeClr>
                </a:solidFill>
                <a:latin typeface="+mn-ea"/>
                <a:ea typeface="+mn-ea"/>
              </a:rPr>
              <a:t>成熟企业 </a:t>
            </a:r>
            <a:r>
              <a:rPr lang="en-US" altLang="zh-CN" sz="1000" b="1" dirty="0">
                <a:solidFill>
                  <a:schemeClr val="tx1">
                    <a:lumMod val="95000"/>
                    <a:lumOff val="5000"/>
                  </a:schemeClr>
                </a:solidFill>
                <a:latin typeface="+mn-ea"/>
                <a:ea typeface="+mn-ea"/>
              </a:rPr>
              <a:t>VS </a:t>
            </a:r>
            <a:r>
              <a:rPr lang="zh-CN" altLang="en-US" sz="1000" b="1" dirty="0">
                <a:solidFill>
                  <a:schemeClr val="tx1">
                    <a:lumMod val="95000"/>
                    <a:lumOff val="5000"/>
                  </a:schemeClr>
                </a:solidFill>
                <a:latin typeface="+mn-ea"/>
                <a:ea typeface="+mn-ea"/>
              </a:rPr>
              <a:t>平均水平</a:t>
            </a:r>
            <a:endParaRPr lang="zh-CN" altLang="en-US" sz="1000" b="1" dirty="0">
              <a:solidFill>
                <a:schemeClr val="tx1">
                  <a:lumMod val="95000"/>
                  <a:lumOff val="5000"/>
                </a:schemeClr>
              </a:solidFill>
              <a:latin typeface="+mn-ea"/>
              <a:ea typeface="+mn-ea"/>
            </a:endParaRPr>
          </a:p>
        </c:rich>
      </c:tx>
      <c:layout>
        <c:manualLayout>
          <c:xMode val="edge"/>
          <c:yMode val="edge"/>
          <c:x val="0.381041244965371"/>
          <c:y val="0.0168067226890756"/>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Sheet1!$B$1:$F$1</c:f>
              <c:strCache>
                <c:ptCount val="5"/>
                <c:pt idx="0">
                  <c:v>效果非常好</c:v>
                </c:pt>
                <c:pt idx="1">
                  <c:v>效果比较好</c:v>
                </c:pt>
                <c:pt idx="2">
                  <c:v>一般，说不清</c:v>
                </c:pt>
                <c:pt idx="3">
                  <c:v>效果不太好</c:v>
                </c:pt>
                <c:pt idx="4">
                  <c:v>效果一点也不好</c:v>
                </c:pt>
              </c:strCache>
            </c:strRef>
          </c:cat>
          <c:val>
            <c:numRef>
              <c:f>Sheet1!$B$2:$F$2</c:f>
              <c:numCache>
                <c:formatCode>0.0_ </c:formatCode>
                <c:ptCount val="5"/>
                <c:pt idx="0">
                  <c:v>21.283255086072</c:v>
                </c:pt>
                <c:pt idx="1">
                  <c:v>43.3489827856025</c:v>
                </c:pt>
                <c:pt idx="2">
                  <c:v>27.6995305164319</c:v>
                </c:pt>
                <c:pt idx="3">
                  <c:v>7.35524256651017</c:v>
                </c:pt>
                <c:pt idx="4">
                  <c:v>0.312989045383412</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领先水平</c:v>
                </c:pt>
              </c:strCache>
            </c:strRef>
          </c:tx>
          <c:spPr>
            <a:ln w="28575" cap="rnd">
              <a:solidFill>
                <a:schemeClr val="accent2"/>
              </a:solidFill>
              <a:round/>
            </a:ln>
            <a:effectLst/>
          </c:spPr>
          <c:marker>
            <c:symbol val="none"/>
          </c:marker>
          <c:dLbls>
            <c:delete val="1"/>
          </c:dLbls>
          <c:cat>
            <c:strRef>
              <c:f>Sheet1!$B$1:$F$1</c:f>
              <c:strCache>
                <c:ptCount val="5"/>
                <c:pt idx="0">
                  <c:v>效果非常好</c:v>
                </c:pt>
                <c:pt idx="1">
                  <c:v>效果比较好</c:v>
                </c:pt>
                <c:pt idx="2">
                  <c:v>一般，说不清</c:v>
                </c:pt>
                <c:pt idx="3">
                  <c:v>效果不太好</c:v>
                </c:pt>
                <c:pt idx="4">
                  <c:v>效果一点也不好</c:v>
                </c:pt>
              </c:strCache>
            </c:strRef>
          </c:cat>
          <c:val>
            <c:numRef>
              <c:f>Sheet1!$B$3:$F$3</c:f>
              <c:numCache>
                <c:formatCode>0.0_ </c:formatCode>
                <c:ptCount val="5"/>
                <c:pt idx="0">
                  <c:v>53.5211267605634</c:v>
                </c:pt>
                <c:pt idx="1">
                  <c:v>32.3943661971831</c:v>
                </c:pt>
                <c:pt idx="2">
                  <c:v>10.5633802816901</c:v>
                </c:pt>
                <c:pt idx="3">
                  <c:v>3.52112676056338</c:v>
                </c:pt>
                <c:pt idx="4">
                  <c:v>0</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800"/>
      </a:pP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51962323391"/>
          <c:y val="0.223156764495347"/>
          <c:w val="0.839638932496075"/>
          <c:h val="0.70722977809592"/>
        </c:manualLayout>
      </c:layout>
      <c:barChart>
        <c:barDir val="bar"/>
        <c:grouping val="percentStacked"/>
        <c:varyColors val="0"/>
        <c:ser>
          <c:idx val="0"/>
          <c:order val="0"/>
          <c:tx>
            <c:strRef>
              <c:f>Sheet1!$B$1</c:f>
              <c:strCache>
                <c:ptCount val="1"/>
                <c:pt idx="0">
                  <c:v>效果非常好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Sheet1!$B$2:$B$4</c:f>
              <c:numCache>
                <c:formatCode>0.0_ </c:formatCode>
                <c:ptCount val="3"/>
                <c:pt idx="0">
                  <c:v>16.8831168831169</c:v>
                </c:pt>
                <c:pt idx="1">
                  <c:v>29.8387096774194</c:v>
                </c:pt>
                <c:pt idx="2">
                  <c:v>20.1456310679612</c:v>
                </c:pt>
              </c:numCache>
            </c:numRef>
          </c:val>
        </c:ser>
        <c:ser>
          <c:idx val="1"/>
          <c:order val="1"/>
          <c:tx>
            <c:strRef>
              <c:f>Sheet1!$C$1</c:f>
              <c:strCache>
                <c:ptCount val="1"/>
                <c:pt idx="0">
                  <c:v>效果比较好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Sheet1!$C$2:$C$4</c:f>
              <c:numCache>
                <c:formatCode>0.0_ </c:formatCode>
                <c:ptCount val="3"/>
                <c:pt idx="0">
                  <c:v>40.2597402597403</c:v>
                </c:pt>
                <c:pt idx="1">
                  <c:v>42.741935483871</c:v>
                </c:pt>
                <c:pt idx="2">
                  <c:v>44.4174757281553</c:v>
                </c:pt>
              </c:numCache>
            </c:numRef>
          </c:val>
        </c:ser>
        <c:ser>
          <c:idx val="2"/>
          <c:order val="2"/>
          <c:tx>
            <c:strRef>
              <c:f>Sheet1!$D$1</c:f>
              <c:strCache>
                <c:ptCount val="1"/>
                <c:pt idx="0">
                  <c:v>一般，说不清</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Sheet1!$D$2:$D$4</c:f>
              <c:numCache>
                <c:formatCode>0.0_ </c:formatCode>
                <c:ptCount val="3"/>
                <c:pt idx="0">
                  <c:v>33.7662337662338</c:v>
                </c:pt>
                <c:pt idx="1">
                  <c:v>20.9677419354839</c:v>
                </c:pt>
                <c:pt idx="2">
                  <c:v>27.6699029126214</c:v>
                </c:pt>
              </c:numCache>
            </c:numRef>
          </c:val>
        </c:ser>
        <c:ser>
          <c:idx val="3"/>
          <c:order val="3"/>
          <c:tx>
            <c:strRef>
              <c:f>Sheet1!$E$1</c:f>
              <c:strCache>
                <c:ptCount val="1"/>
                <c:pt idx="0">
                  <c:v>效果不太好</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Sheet1!$E$2:$E$4</c:f>
              <c:numCache>
                <c:formatCode>0.0_ </c:formatCode>
                <c:ptCount val="3"/>
                <c:pt idx="0">
                  <c:v>7.79220779220779</c:v>
                </c:pt>
                <c:pt idx="1">
                  <c:v>5.64516129032258</c:v>
                </c:pt>
                <c:pt idx="2">
                  <c:v>7.76699029126214</c:v>
                </c:pt>
              </c:numCache>
            </c:numRef>
          </c:val>
        </c:ser>
        <c:ser>
          <c:idx val="4"/>
          <c:order val="4"/>
          <c:tx>
            <c:strRef>
              <c:f>Sheet1!$F$1</c:f>
              <c:strCache>
                <c:ptCount val="1"/>
                <c:pt idx="0">
                  <c:v>效果一点也不好</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Sheet1!$F$2:$F$4</c:f>
              <c:numCache>
                <c:formatCode>0.0_ </c:formatCode>
                <c:ptCount val="3"/>
                <c:pt idx="0">
                  <c:v>1.2987012987013</c:v>
                </c:pt>
                <c:pt idx="1">
                  <c:v>0.806451612903226</c:v>
                </c:pt>
                <c:pt idx="2">
                  <c:v>0</c:v>
                </c:pt>
              </c:numCache>
            </c:numRef>
          </c:val>
        </c:ser>
        <c:dLbls>
          <c:showLegendKey val="0"/>
          <c:showVal val="1"/>
          <c:showCatName val="0"/>
          <c:showSerName val="0"/>
          <c:showPercent val="0"/>
          <c:showBubbleSize val="0"/>
        </c:dLbls>
        <c:gapWidth val="150"/>
        <c:overlap val="100"/>
        <c:axId val="432490136"/>
        <c:axId val="432494056"/>
      </c:barChart>
      <c:catAx>
        <c:axId val="432490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32494056"/>
        <c:crosses val="autoZero"/>
        <c:auto val="1"/>
        <c:lblAlgn val="ctr"/>
        <c:lblOffset val="100"/>
        <c:noMultiLvlLbl val="0"/>
      </c:catAx>
      <c:valAx>
        <c:axId val="432494056"/>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324901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egendEntry>
        <c:idx val="3"/>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egendEntry>
        <c:idx val="4"/>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0700867988081358"/>
          <c:y val="0.0345723940733039"/>
          <c:w val="0.897396035755927"/>
          <c:h val="0.182999740057187"/>
        </c:manualLayout>
      </c:layout>
      <c:overlay val="0"/>
      <c:spPr>
        <a:noFill/>
        <a:ln>
          <a:noFill/>
        </a:ln>
        <a:effectLst/>
      </c:spPr>
      <c:txPr>
        <a:bodyPr rot="0" spcFirstLastPara="1" vertOverflow="ellipsis" vert="horz" wrap="square" anchor="ctr" anchorCtr="1"/>
        <a:lstStyle/>
        <a:p>
          <a:pPr algn="just">
            <a:defRPr lang="zh-CN" sz="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800"/>
      </a:pP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7090344292"/>
          <c:y val="0.221934529313852"/>
          <c:w val="0.655863318664251"/>
          <c:h val="0.732753837617903"/>
        </c:manualLayout>
      </c:layout>
      <c:barChart>
        <c:barDir val="bar"/>
        <c:grouping val="percentStacked"/>
        <c:varyColors val="0"/>
        <c:ser>
          <c:idx val="0"/>
          <c:order val="0"/>
          <c:tx>
            <c:strRef>
              <c:f>Sheet1!$B$1</c:f>
              <c:strCache>
                <c:ptCount val="1"/>
                <c:pt idx="0">
                  <c:v>效果非常好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能源/公共事业</c:v>
                </c:pt>
                <c:pt idx="1">
                  <c:v>餐饮/服务业</c:v>
                </c:pt>
                <c:pt idx="2">
                  <c:v>互联网/软件/信息技术业</c:v>
                </c:pt>
                <c:pt idx="3">
                  <c:v>制造业</c:v>
                </c:pt>
                <c:pt idx="4">
                  <c:v>高新技术产业</c:v>
                </c:pt>
                <c:pt idx="5">
                  <c:v>建筑及房地产业</c:v>
                </c:pt>
                <c:pt idx="6">
                  <c:v>批发零售业</c:v>
                </c:pt>
              </c:strCache>
            </c:strRef>
          </c:cat>
          <c:val>
            <c:numRef>
              <c:f>Sheet1!$B$2:$B$8</c:f>
              <c:numCache>
                <c:formatCode>0.0_ </c:formatCode>
                <c:ptCount val="7"/>
                <c:pt idx="0">
                  <c:v>30</c:v>
                </c:pt>
                <c:pt idx="1">
                  <c:v>27.2727272727273</c:v>
                </c:pt>
                <c:pt idx="2">
                  <c:v>27.0588235294118</c:v>
                </c:pt>
                <c:pt idx="3">
                  <c:v>25.4237288135593</c:v>
                </c:pt>
                <c:pt idx="4">
                  <c:v>24.5614035087719</c:v>
                </c:pt>
                <c:pt idx="5">
                  <c:v>24.4444444444444</c:v>
                </c:pt>
                <c:pt idx="6">
                  <c:v>7.07070707070707</c:v>
                </c:pt>
              </c:numCache>
            </c:numRef>
          </c:val>
        </c:ser>
        <c:ser>
          <c:idx val="1"/>
          <c:order val="1"/>
          <c:tx>
            <c:strRef>
              <c:f>Sheet1!$C$1</c:f>
              <c:strCache>
                <c:ptCount val="1"/>
                <c:pt idx="0">
                  <c:v>效果比较好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能源/公共事业</c:v>
                </c:pt>
                <c:pt idx="1">
                  <c:v>餐饮/服务业</c:v>
                </c:pt>
                <c:pt idx="2">
                  <c:v>互联网/软件/信息技术业</c:v>
                </c:pt>
                <c:pt idx="3">
                  <c:v>制造业</c:v>
                </c:pt>
                <c:pt idx="4">
                  <c:v>高新技术产业</c:v>
                </c:pt>
                <c:pt idx="5">
                  <c:v>建筑及房地产业</c:v>
                </c:pt>
                <c:pt idx="6">
                  <c:v>批发零售业</c:v>
                </c:pt>
              </c:strCache>
            </c:strRef>
          </c:cat>
          <c:val>
            <c:numRef>
              <c:f>Sheet1!$C$2:$C$8</c:f>
              <c:numCache>
                <c:formatCode>0.0_ </c:formatCode>
                <c:ptCount val="7"/>
                <c:pt idx="0">
                  <c:v>36.6666666666667</c:v>
                </c:pt>
                <c:pt idx="1">
                  <c:v>36.3636363636364</c:v>
                </c:pt>
                <c:pt idx="2">
                  <c:v>42.3529411764706</c:v>
                </c:pt>
                <c:pt idx="3">
                  <c:v>50.8474576271186</c:v>
                </c:pt>
                <c:pt idx="4">
                  <c:v>49.1228070175439</c:v>
                </c:pt>
                <c:pt idx="5">
                  <c:v>31.1111111111111</c:v>
                </c:pt>
                <c:pt idx="6">
                  <c:v>42.4242424242424</c:v>
                </c:pt>
              </c:numCache>
            </c:numRef>
          </c:val>
        </c:ser>
        <c:ser>
          <c:idx val="2"/>
          <c:order val="2"/>
          <c:tx>
            <c:strRef>
              <c:f>Sheet1!$D$1</c:f>
              <c:strCache>
                <c:ptCount val="1"/>
                <c:pt idx="0">
                  <c:v>一般，说不清</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能源/公共事业</c:v>
                </c:pt>
                <c:pt idx="1">
                  <c:v>餐饮/服务业</c:v>
                </c:pt>
                <c:pt idx="2">
                  <c:v>互联网/软件/信息技术业</c:v>
                </c:pt>
                <c:pt idx="3">
                  <c:v>制造业</c:v>
                </c:pt>
                <c:pt idx="4">
                  <c:v>高新技术产业</c:v>
                </c:pt>
                <c:pt idx="5">
                  <c:v>建筑及房地产业</c:v>
                </c:pt>
                <c:pt idx="6">
                  <c:v>批发零售业</c:v>
                </c:pt>
              </c:strCache>
            </c:strRef>
          </c:cat>
          <c:val>
            <c:numRef>
              <c:f>Sheet1!$D$2:$D$8</c:f>
              <c:numCache>
                <c:formatCode>0.0_ </c:formatCode>
                <c:ptCount val="7"/>
                <c:pt idx="0">
                  <c:v>28.3333333333333</c:v>
                </c:pt>
                <c:pt idx="1">
                  <c:v>27.2727272727273</c:v>
                </c:pt>
                <c:pt idx="2">
                  <c:v>24.7058823529412</c:v>
                </c:pt>
                <c:pt idx="3">
                  <c:v>18.6440677966102</c:v>
                </c:pt>
                <c:pt idx="4">
                  <c:v>19.2982456140351</c:v>
                </c:pt>
                <c:pt idx="5">
                  <c:v>28.8888888888889</c:v>
                </c:pt>
                <c:pt idx="6">
                  <c:v>38.3838383838384</c:v>
                </c:pt>
              </c:numCache>
            </c:numRef>
          </c:val>
        </c:ser>
        <c:ser>
          <c:idx val="3"/>
          <c:order val="3"/>
          <c:tx>
            <c:strRef>
              <c:f>Sheet1!$E$1</c:f>
              <c:strCache>
                <c:ptCount val="1"/>
                <c:pt idx="0">
                  <c:v>效果不太好</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能源/公共事业</c:v>
                </c:pt>
                <c:pt idx="1">
                  <c:v>餐饮/服务业</c:v>
                </c:pt>
                <c:pt idx="2">
                  <c:v>互联网/软件/信息技术业</c:v>
                </c:pt>
                <c:pt idx="3">
                  <c:v>制造业</c:v>
                </c:pt>
                <c:pt idx="4">
                  <c:v>高新技术产业</c:v>
                </c:pt>
                <c:pt idx="5">
                  <c:v>建筑及房地产业</c:v>
                </c:pt>
                <c:pt idx="6">
                  <c:v>批发零售业</c:v>
                </c:pt>
              </c:strCache>
            </c:strRef>
          </c:cat>
          <c:val>
            <c:numRef>
              <c:f>Sheet1!$E$2:$E$8</c:f>
              <c:numCache>
                <c:formatCode>0.0_ </c:formatCode>
                <c:ptCount val="7"/>
                <c:pt idx="0">
                  <c:v>5</c:v>
                </c:pt>
                <c:pt idx="1">
                  <c:v>9.09090909090909</c:v>
                </c:pt>
                <c:pt idx="2">
                  <c:v>5.88235294117647</c:v>
                </c:pt>
                <c:pt idx="3">
                  <c:v>5.08474576271187</c:v>
                </c:pt>
                <c:pt idx="4">
                  <c:v>7.01754385964912</c:v>
                </c:pt>
                <c:pt idx="5">
                  <c:v>13.3333333333333</c:v>
                </c:pt>
                <c:pt idx="6">
                  <c:v>11.1111111111111</c:v>
                </c:pt>
              </c:numCache>
            </c:numRef>
          </c:val>
        </c:ser>
        <c:ser>
          <c:idx val="4"/>
          <c:order val="4"/>
          <c:tx>
            <c:strRef>
              <c:f>Sheet1!$F$1</c:f>
              <c:strCache>
                <c:ptCount val="1"/>
                <c:pt idx="0">
                  <c:v>效果一点也不好</c:v>
                </c:pt>
              </c:strCache>
            </c:strRef>
          </c:tx>
          <c:spPr>
            <a:solidFill>
              <a:srgbClr val="FFDF6A"/>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能源/公共事业</c:v>
                </c:pt>
                <c:pt idx="1">
                  <c:v>餐饮/服务业</c:v>
                </c:pt>
                <c:pt idx="2">
                  <c:v>互联网/软件/信息技术业</c:v>
                </c:pt>
                <c:pt idx="3">
                  <c:v>制造业</c:v>
                </c:pt>
                <c:pt idx="4">
                  <c:v>高新技术产业</c:v>
                </c:pt>
                <c:pt idx="5">
                  <c:v>建筑及房地产业</c:v>
                </c:pt>
                <c:pt idx="6">
                  <c:v>批发零售业</c:v>
                </c:pt>
              </c:strCache>
            </c:strRef>
          </c:cat>
          <c:val>
            <c:numRef>
              <c:f>Sheet1!$F$2:$F$8</c:f>
              <c:numCache>
                <c:formatCode>0.0_ </c:formatCode>
                <c:ptCount val="7"/>
                <c:pt idx="0">
                  <c:v>0</c:v>
                </c:pt>
                <c:pt idx="1">
                  <c:v>0</c:v>
                </c:pt>
                <c:pt idx="2">
                  <c:v>0</c:v>
                </c:pt>
                <c:pt idx="3">
                  <c:v>0</c:v>
                </c:pt>
                <c:pt idx="4">
                  <c:v>0</c:v>
                </c:pt>
                <c:pt idx="5">
                  <c:v>2.22222222222222</c:v>
                </c:pt>
                <c:pt idx="6">
                  <c:v>1.01010101010101</c:v>
                </c:pt>
              </c:numCache>
            </c:numRef>
          </c:val>
        </c:ser>
        <c:dLbls>
          <c:showLegendKey val="0"/>
          <c:showVal val="1"/>
          <c:showCatName val="0"/>
          <c:showSerName val="0"/>
          <c:showPercent val="0"/>
          <c:showBubbleSize val="0"/>
        </c:dLbls>
        <c:gapWidth val="100"/>
        <c:overlap val="100"/>
        <c:axId val="428878296"/>
        <c:axId val="428879472"/>
      </c:barChart>
      <c:catAx>
        <c:axId val="428878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cs"/>
              </a:defRPr>
            </a:pPr>
          </a:p>
        </c:txPr>
        <c:crossAx val="428879472"/>
        <c:crosses val="autoZero"/>
        <c:auto val="1"/>
        <c:lblAlgn val="ctr"/>
        <c:lblOffset val="100"/>
        <c:noMultiLvlLbl val="0"/>
      </c:catAx>
      <c:valAx>
        <c:axId val="428879472"/>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28878296"/>
        <c:crosses val="autoZero"/>
        <c:crossBetween val="between"/>
      </c:valAx>
      <c:spPr>
        <a:noFill/>
        <a:ln w="25400">
          <a:noFill/>
        </a:ln>
        <a:effectLst/>
      </c:spPr>
    </c:plotArea>
    <c:legend>
      <c:legendPos val="r"/>
      <c:layout>
        <c:manualLayout>
          <c:xMode val="edge"/>
          <c:yMode val="edge"/>
          <c:x val="0.104840797307792"/>
          <c:y val="0.0628814499722582"/>
          <c:w val="0.826300802485115"/>
          <c:h val="0.127242463473275"/>
        </c:manualLayout>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77687003365647"/>
          <c:y val="0.0261857097012163"/>
          <c:w val="0.781900591556894"/>
          <c:h val="0.684770889031354"/>
        </c:manualLayout>
      </c:layout>
      <c:pieChart>
        <c:varyColors val="1"/>
        <c:ser>
          <c:idx val="0"/>
          <c:order val="0"/>
          <c:tx>
            <c:strRef>
              <c:f>Sheet1!$B$1</c:f>
              <c:strCache>
                <c:ptCount val="1"/>
                <c:pt idx="0">
                  <c:v>列1</c:v>
                </c:pt>
              </c:strCache>
            </c:strRef>
          </c:tx>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Pt>
            <c:idx val="4"/>
            <c:bubble3D val="0"/>
            <c:spPr>
              <a:solidFill>
                <a:srgbClr val="FFDF6A"/>
              </a:solidFill>
              <a:ln>
                <a:noFill/>
              </a:ln>
              <a:effectLst/>
            </c:spPr>
          </c:dPt>
          <c:dLbls>
            <c:dLbl>
              <c:idx val="0"/>
              <c:layout>
                <c:manualLayout>
                  <c:x val="-0.139933059772915"/>
                  <c:y val="0.1255941049408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118815106638305"/>
                  <c:y val="0.10678630044513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1200" b="1" i="0" u="none" strike="noStrike" kern="1200" baseline="0">
                    <a:solidFill>
                      <a:schemeClr val="tx1">
                        <a:lumMod val="95000"/>
                        <a:lumOff val="5000"/>
                      </a:schemeClr>
                    </a:solidFill>
                    <a:latin typeface="+mn-lt"/>
                    <a:ea typeface="+mn-ea"/>
                    <a:cs typeface="+mn-ea"/>
                    <a:sym typeface="+mn-lt"/>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50000"/>
                          <a:lumOff val="50000"/>
                        </a:schemeClr>
                      </a:solidFill>
                      <a:prstDash val="solid"/>
                      <a:round/>
                    </a:ln>
                    <a:effectLst/>
                  </c:spPr>
                </c15:leaderLines>
              </c:ext>
            </c:extLst>
          </c:dLbls>
          <c:cat>
            <c:strRef>
              <c:f>Sheet1!$A$2:$A$6</c:f>
              <c:strCache>
                <c:ptCount val="5"/>
                <c:pt idx="0">
                  <c:v>&lt;100</c:v>
                </c:pt>
                <c:pt idx="1">
                  <c:v>101-500</c:v>
                </c:pt>
                <c:pt idx="2">
                  <c:v>501-1000</c:v>
                </c:pt>
                <c:pt idx="3">
                  <c:v>1001-5000</c:v>
                </c:pt>
                <c:pt idx="4">
                  <c:v>&gt;5000</c:v>
                </c:pt>
              </c:strCache>
            </c:strRef>
          </c:cat>
          <c:val>
            <c:numRef>
              <c:f>Sheet1!$B$2:$B$6</c:f>
              <c:numCache>
                <c:formatCode>0%</c:formatCode>
                <c:ptCount val="5"/>
                <c:pt idx="0">
                  <c:v>0.224083769633508</c:v>
                </c:pt>
                <c:pt idx="1">
                  <c:v>0.346596858638743</c:v>
                </c:pt>
                <c:pt idx="2">
                  <c:v>0.242931937172775</c:v>
                </c:pt>
                <c:pt idx="3">
                  <c:v>0.142408376963351</c:v>
                </c:pt>
                <c:pt idx="4">
                  <c:v>0.043979057591623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lt"/>
                <a:ea typeface="+mn-ea"/>
                <a:cs typeface="+mn-ea"/>
                <a:sym typeface="+mn-lt"/>
              </a:defRPr>
            </a:pPr>
          </a:p>
        </c:txPr>
      </c:legendEntry>
      <c:legendEntry>
        <c:idx val="1"/>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lt"/>
                <a:ea typeface="+mn-ea"/>
                <a:cs typeface="+mn-ea"/>
                <a:sym typeface="+mn-lt"/>
              </a:defRPr>
            </a:pPr>
          </a:p>
        </c:txPr>
      </c:legendEntry>
      <c:legendEntry>
        <c:idx val="2"/>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lt"/>
                <a:ea typeface="+mn-ea"/>
                <a:cs typeface="+mn-ea"/>
                <a:sym typeface="+mn-lt"/>
              </a:defRPr>
            </a:pPr>
          </a:p>
        </c:txPr>
      </c:legendEntry>
      <c:legendEntry>
        <c:idx val="3"/>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lt"/>
                <a:ea typeface="+mn-ea"/>
                <a:cs typeface="+mn-ea"/>
                <a:sym typeface="+mn-lt"/>
              </a:defRPr>
            </a:pPr>
          </a:p>
        </c:txPr>
      </c:legendEntry>
      <c:legendEntry>
        <c:idx val="4"/>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lt"/>
                <a:ea typeface="+mn-ea"/>
                <a:cs typeface="+mn-ea"/>
                <a:sym typeface="+mn-lt"/>
              </a:defRPr>
            </a:pPr>
          </a:p>
        </c:txPr>
      </c:legendEntry>
      <c:layout>
        <c:manualLayout>
          <c:xMode val="edge"/>
          <c:yMode val="edge"/>
          <c:x val="0.242221732903649"/>
          <c:y val="0.71449606900437"/>
          <c:w val="0.4920200697749"/>
          <c:h val="0.27969029333082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1000" b="0" i="0" u="none" strike="noStrike" kern="1200" baseline="0">
              <a:solidFill>
                <a:schemeClr val="dk1">
                  <a:lumMod val="75000"/>
                  <a:lumOff val="25000"/>
                </a:schemeClr>
              </a:solidFill>
              <a:latin typeface="+mn-ea"/>
              <a:ea typeface="+mn-ea"/>
              <a:cs typeface="+mn-ea"/>
              <a:sym typeface="+mn-lt"/>
            </a:defRPr>
          </a:pPr>
        </a:p>
      </c:txPr>
    </c:legend>
    <c:plotVisOnly val="1"/>
    <c:dispBlanksAs val="gap"/>
    <c:showDLblsOverMax val="0"/>
  </c:chart>
  <c:spPr>
    <a:noFill/>
    <a:ln w="9525" cap="flat" cmpd="sng" algn="ctr">
      <a:noFill/>
      <a:round/>
    </a:ln>
    <a:effectLst/>
  </c:spPr>
  <c:txPr>
    <a:bodyPr/>
    <a:lstStyle/>
    <a:p>
      <a:pPr>
        <a:defRPr lang="zh-CN" sz="1000">
          <a:latin typeface="+mn-lt"/>
          <a:ea typeface="+mn-ea"/>
          <a:cs typeface="+mn-ea"/>
          <a:sym typeface="+mn-lt"/>
        </a:defRPr>
      </a:pP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95000"/>
                    <a:lumOff val="5000"/>
                  </a:schemeClr>
                </a:solidFill>
                <a:latin typeface="+mn-ea"/>
                <a:ea typeface="+mn-ea"/>
                <a:cs typeface="+mn-cs"/>
              </a:defRPr>
            </a:pPr>
            <a:r>
              <a:rPr lang="zh-CN" altLang="en-US" sz="1200" b="1" dirty="0">
                <a:solidFill>
                  <a:schemeClr val="tx1">
                    <a:lumMod val="95000"/>
                    <a:lumOff val="5000"/>
                  </a:schemeClr>
                </a:solidFill>
                <a:latin typeface="+mn-ea"/>
                <a:ea typeface="+mn-ea"/>
              </a:rPr>
              <a:t>成熟企业 </a:t>
            </a:r>
            <a:r>
              <a:rPr lang="en-US" altLang="zh-CN" sz="1200" b="1" dirty="0">
                <a:solidFill>
                  <a:schemeClr val="tx1">
                    <a:lumMod val="95000"/>
                    <a:lumOff val="5000"/>
                  </a:schemeClr>
                </a:solidFill>
                <a:latin typeface="+mn-ea"/>
                <a:ea typeface="+mn-ea"/>
              </a:rPr>
              <a:t>VS </a:t>
            </a:r>
            <a:r>
              <a:rPr lang="zh-CN" altLang="en-US" sz="1200" b="1" dirty="0">
                <a:solidFill>
                  <a:schemeClr val="tx1">
                    <a:lumMod val="95000"/>
                    <a:lumOff val="5000"/>
                  </a:schemeClr>
                </a:solidFill>
                <a:latin typeface="+mn-ea"/>
                <a:ea typeface="+mn-ea"/>
              </a:rPr>
              <a:t>平均水平</a:t>
            </a:r>
            <a:endParaRPr lang="zh-CN" altLang="en-US" sz="1200" b="1" dirty="0">
              <a:solidFill>
                <a:schemeClr val="tx1">
                  <a:lumMod val="95000"/>
                  <a:lumOff val="5000"/>
                </a:schemeClr>
              </a:solidFill>
              <a:latin typeface="+mn-ea"/>
              <a:ea typeface="+mn-ea"/>
            </a:endParaRPr>
          </a:p>
        </c:rich>
      </c:tx>
      <c:layout>
        <c:manualLayout>
          <c:xMode val="edge"/>
          <c:yMode val="edge"/>
          <c:x val="0.385709070019376"/>
          <c:y val="0.0154091517465445"/>
        </c:manualLayout>
      </c:layout>
      <c:overlay val="0"/>
      <c:spPr>
        <a:noFill/>
        <a:ln>
          <a:noFill/>
        </a:ln>
        <a:effectLst/>
      </c:spPr>
    </c:title>
    <c:autoTitleDeleted val="0"/>
    <c:plotArea>
      <c:layout>
        <c:manualLayout>
          <c:layoutTarget val="inner"/>
          <c:xMode val="edge"/>
          <c:yMode val="edge"/>
          <c:x val="0.191457264003571"/>
          <c:y val="0.12509319077894"/>
          <c:w val="0.783994644052667"/>
          <c:h val="0.498178145733675"/>
        </c:manualLayout>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Sheet1!$B$1:$K$1</c:f>
              <c:strCache>
                <c:ptCount val="10"/>
                <c:pt idx="0">
                  <c:v>管理员/员工数字化素养或专业程度不高</c:v>
                </c:pt>
                <c:pt idx="1">
                  <c:v>企业内部难以达成共识，推进困难</c:v>
                </c:pt>
                <c:pt idx="2">
                  <c:v>效果难以量化</c:v>
                </c:pt>
                <c:pt idx="3">
                  <c:v>负责落地的人手有限</c:v>
                </c:pt>
                <c:pt idx="4">
                  <c:v>企业创新性不够或抵制变革</c:v>
                </c:pt>
                <c:pt idx="5">
                  <c:v>数字化转型预算被视为成本中心</c:v>
                </c:pt>
                <c:pt idx="6">
                  <c:v>ROI（投资回报率）不高</c:v>
                </c:pt>
                <c:pt idx="7">
                  <c:v>没有合适的供应商</c:v>
                </c:pt>
                <c:pt idx="8">
                  <c:v>领导不重视</c:v>
                </c:pt>
                <c:pt idx="9">
                  <c:v>暂未遇到什么困难</c:v>
                </c:pt>
              </c:strCache>
            </c:strRef>
          </c:cat>
          <c:val>
            <c:numRef>
              <c:f>Sheet1!$B$2:$K$2</c:f>
              <c:numCache>
                <c:formatCode>0.0_ </c:formatCode>
                <c:ptCount val="10"/>
                <c:pt idx="0">
                  <c:v>22.848200312989</c:v>
                </c:pt>
                <c:pt idx="1">
                  <c:v>22.3787167449139</c:v>
                </c:pt>
                <c:pt idx="2">
                  <c:v>21.9092331768388</c:v>
                </c:pt>
                <c:pt idx="3">
                  <c:v>20.18779342723</c:v>
                </c:pt>
                <c:pt idx="4">
                  <c:v>18.622848200313</c:v>
                </c:pt>
                <c:pt idx="5">
                  <c:v>17.527386541471</c:v>
                </c:pt>
                <c:pt idx="6">
                  <c:v>17.3708920187793</c:v>
                </c:pt>
                <c:pt idx="7">
                  <c:v>14.0845070422535</c:v>
                </c:pt>
                <c:pt idx="8">
                  <c:v>10.641627543036</c:v>
                </c:pt>
                <c:pt idx="9">
                  <c:v>12.2065727699531</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a:solidFill>
                <a:schemeClr val="accent2"/>
              </a:solidFill>
              <a:round/>
            </a:ln>
            <a:effectLst/>
          </c:spPr>
          <c:marker>
            <c:symbol val="none"/>
          </c:marker>
          <c:dLbls>
            <c:delete val="1"/>
          </c:dLbls>
          <c:cat>
            <c:strRef>
              <c:f>Sheet1!$B$1:$K$1</c:f>
              <c:strCache>
                <c:ptCount val="10"/>
                <c:pt idx="0">
                  <c:v>管理员/员工数字化素养或专业程度不高</c:v>
                </c:pt>
                <c:pt idx="1">
                  <c:v>企业内部难以达成共识，推进困难</c:v>
                </c:pt>
                <c:pt idx="2">
                  <c:v>效果难以量化</c:v>
                </c:pt>
                <c:pt idx="3">
                  <c:v>负责落地的人手有限</c:v>
                </c:pt>
                <c:pt idx="4">
                  <c:v>企业创新性不够或抵制变革</c:v>
                </c:pt>
                <c:pt idx="5">
                  <c:v>数字化转型预算被视为成本中心</c:v>
                </c:pt>
                <c:pt idx="6">
                  <c:v>ROI（投资回报率）不高</c:v>
                </c:pt>
                <c:pt idx="7">
                  <c:v>没有合适的供应商</c:v>
                </c:pt>
                <c:pt idx="8">
                  <c:v>领导不重视</c:v>
                </c:pt>
                <c:pt idx="9">
                  <c:v>暂未遇到什么困难</c:v>
                </c:pt>
              </c:strCache>
            </c:strRef>
          </c:cat>
          <c:val>
            <c:numRef>
              <c:f>Sheet1!$B$3:$K$3</c:f>
              <c:numCache>
                <c:formatCode>0.0_ </c:formatCode>
                <c:ptCount val="10"/>
                <c:pt idx="0">
                  <c:v>27.4647887323944</c:v>
                </c:pt>
                <c:pt idx="1">
                  <c:v>24.6478873239437</c:v>
                </c:pt>
                <c:pt idx="2">
                  <c:v>22.5352112676056</c:v>
                </c:pt>
                <c:pt idx="3">
                  <c:v>21.830985915493</c:v>
                </c:pt>
                <c:pt idx="4">
                  <c:v>20.4225352112676</c:v>
                </c:pt>
                <c:pt idx="5">
                  <c:v>19.7183098591549</c:v>
                </c:pt>
                <c:pt idx="6">
                  <c:v>16.1971830985916</c:v>
                </c:pt>
                <c:pt idx="7">
                  <c:v>14.0845070422535</c:v>
                </c:pt>
                <c:pt idx="8">
                  <c:v>5.63380281690141</c:v>
                </c:pt>
                <c:pt idx="9">
                  <c:v>22.5352112676056</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1000"/>
      </a:pP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外企</c:v>
                </c:pt>
              </c:strCache>
            </c:strRef>
          </c:tx>
          <c:spPr>
            <a:solidFill>
              <a:schemeClr val="accent1"/>
            </a:solidFill>
            <a:ln>
              <a:noFill/>
            </a:ln>
            <a:effectLst/>
          </c:spPr>
          <c:invertIfNegative val="0"/>
          <c:dLbls>
            <c:delete val="1"/>
          </c:dLbls>
          <c:cat>
            <c:strRef>
              <c:f>Sheet1!$A$2:$A$11</c:f>
              <c:strCache>
                <c:ptCount val="10"/>
                <c:pt idx="0">
                  <c:v>管理员/员工数字化素养或专业程度不高</c:v>
                </c:pt>
                <c:pt idx="1">
                  <c:v>企业内部难以达成共识，推进困难</c:v>
                </c:pt>
                <c:pt idx="2">
                  <c:v>效果难以量化</c:v>
                </c:pt>
                <c:pt idx="3">
                  <c:v>负责落地的人手有限</c:v>
                </c:pt>
                <c:pt idx="4">
                  <c:v>企业创新性不够或抵制变革</c:v>
                </c:pt>
                <c:pt idx="5">
                  <c:v>数字化转型预算被视为成本中心</c:v>
                </c:pt>
                <c:pt idx="6">
                  <c:v>ROI（投资回报率）不高</c:v>
                </c:pt>
                <c:pt idx="7">
                  <c:v>没有合适的供应商</c:v>
                </c:pt>
                <c:pt idx="8">
                  <c:v>领导不重视</c:v>
                </c:pt>
                <c:pt idx="9">
                  <c:v>暂未遇到什么困难</c:v>
                </c:pt>
              </c:strCache>
            </c:strRef>
          </c:cat>
          <c:val>
            <c:numRef>
              <c:f>Sheet1!$B$2:$B$11</c:f>
              <c:numCache>
                <c:formatCode>0.0_ </c:formatCode>
                <c:ptCount val="10"/>
                <c:pt idx="0">
                  <c:v>25.974025974026</c:v>
                </c:pt>
                <c:pt idx="1">
                  <c:v>23.3766233766234</c:v>
                </c:pt>
                <c:pt idx="2">
                  <c:v>24.6753246753247</c:v>
                </c:pt>
                <c:pt idx="3">
                  <c:v>20.7792207792208</c:v>
                </c:pt>
                <c:pt idx="4">
                  <c:v>25.974025974026</c:v>
                </c:pt>
                <c:pt idx="5">
                  <c:v>23.3766233766234</c:v>
                </c:pt>
                <c:pt idx="6">
                  <c:v>18.1818181818182</c:v>
                </c:pt>
                <c:pt idx="7">
                  <c:v>9.09090909090909</c:v>
                </c:pt>
                <c:pt idx="8">
                  <c:v>10.3896103896104</c:v>
                </c:pt>
                <c:pt idx="9">
                  <c:v>5.19480519480519</c:v>
                </c:pt>
              </c:numCache>
            </c:numRef>
          </c:val>
        </c:ser>
        <c:ser>
          <c:idx val="1"/>
          <c:order val="1"/>
          <c:tx>
            <c:strRef>
              <c:f>Sheet1!$C$1</c:f>
              <c:strCache>
                <c:ptCount val="1"/>
                <c:pt idx="0">
                  <c:v>国企</c:v>
                </c:pt>
              </c:strCache>
            </c:strRef>
          </c:tx>
          <c:spPr>
            <a:solidFill>
              <a:schemeClr val="accent2"/>
            </a:solidFill>
            <a:ln>
              <a:noFill/>
            </a:ln>
            <a:effectLst/>
          </c:spPr>
          <c:invertIfNegative val="0"/>
          <c:dLbls>
            <c:delete val="1"/>
          </c:dLbls>
          <c:cat>
            <c:strRef>
              <c:f>Sheet1!$A$2:$A$11</c:f>
              <c:strCache>
                <c:ptCount val="10"/>
                <c:pt idx="0">
                  <c:v>管理员/员工数字化素养或专业程度不高</c:v>
                </c:pt>
                <c:pt idx="1">
                  <c:v>企业内部难以达成共识，推进困难</c:v>
                </c:pt>
                <c:pt idx="2">
                  <c:v>效果难以量化</c:v>
                </c:pt>
                <c:pt idx="3">
                  <c:v>负责落地的人手有限</c:v>
                </c:pt>
                <c:pt idx="4">
                  <c:v>企业创新性不够或抵制变革</c:v>
                </c:pt>
                <c:pt idx="5">
                  <c:v>数字化转型预算被视为成本中心</c:v>
                </c:pt>
                <c:pt idx="6">
                  <c:v>ROI（投资回报率）不高</c:v>
                </c:pt>
                <c:pt idx="7">
                  <c:v>没有合适的供应商</c:v>
                </c:pt>
                <c:pt idx="8">
                  <c:v>领导不重视</c:v>
                </c:pt>
                <c:pt idx="9">
                  <c:v>暂未遇到什么困难</c:v>
                </c:pt>
              </c:strCache>
            </c:strRef>
          </c:cat>
          <c:val>
            <c:numRef>
              <c:f>Sheet1!$C$2:$C$11</c:f>
              <c:numCache>
                <c:formatCode>0.0_ </c:formatCode>
                <c:ptCount val="10"/>
                <c:pt idx="0">
                  <c:v>20.9677419354839</c:v>
                </c:pt>
                <c:pt idx="1">
                  <c:v>25.8064516129032</c:v>
                </c:pt>
                <c:pt idx="2">
                  <c:v>18.5483870967742</c:v>
                </c:pt>
                <c:pt idx="3">
                  <c:v>20.9677419354839</c:v>
                </c:pt>
                <c:pt idx="4">
                  <c:v>20.9677419354839</c:v>
                </c:pt>
                <c:pt idx="5">
                  <c:v>19.3548387096774</c:v>
                </c:pt>
                <c:pt idx="6">
                  <c:v>22.5806451612903</c:v>
                </c:pt>
                <c:pt idx="7">
                  <c:v>17.741935483871</c:v>
                </c:pt>
                <c:pt idx="8">
                  <c:v>13.7096774193548</c:v>
                </c:pt>
                <c:pt idx="9">
                  <c:v>14.5161290322581</c:v>
                </c:pt>
              </c:numCache>
            </c:numRef>
          </c:val>
        </c:ser>
        <c:ser>
          <c:idx val="2"/>
          <c:order val="2"/>
          <c:tx>
            <c:strRef>
              <c:f>Sheet1!$D$1</c:f>
              <c:strCache>
                <c:ptCount val="1"/>
                <c:pt idx="0">
                  <c:v>民企</c:v>
                </c:pt>
              </c:strCache>
            </c:strRef>
          </c:tx>
          <c:spPr>
            <a:solidFill>
              <a:schemeClr val="accent3"/>
            </a:solidFill>
            <a:ln>
              <a:noFill/>
            </a:ln>
            <a:effectLst/>
          </c:spPr>
          <c:invertIfNegative val="0"/>
          <c:dLbls>
            <c:delete val="1"/>
          </c:dLbls>
          <c:cat>
            <c:strRef>
              <c:f>Sheet1!$A$2:$A$11</c:f>
              <c:strCache>
                <c:ptCount val="10"/>
                <c:pt idx="0">
                  <c:v>管理员/员工数字化素养或专业程度不高</c:v>
                </c:pt>
                <c:pt idx="1">
                  <c:v>企业内部难以达成共识，推进困难</c:v>
                </c:pt>
                <c:pt idx="2">
                  <c:v>效果难以量化</c:v>
                </c:pt>
                <c:pt idx="3">
                  <c:v>负责落地的人手有限</c:v>
                </c:pt>
                <c:pt idx="4">
                  <c:v>企业创新性不够或抵制变革</c:v>
                </c:pt>
                <c:pt idx="5">
                  <c:v>数字化转型预算被视为成本中心</c:v>
                </c:pt>
                <c:pt idx="6">
                  <c:v>ROI（投资回报率）不高</c:v>
                </c:pt>
                <c:pt idx="7">
                  <c:v>没有合适的供应商</c:v>
                </c:pt>
                <c:pt idx="8">
                  <c:v>领导不重视</c:v>
                </c:pt>
                <c:pt idx="9">
                  <c:v>暂未遇到什么困难</c:v>
                </c:pt>
              </c:strCache>
            </c:strRef>
          </c:cat>
          <c:val>
            <c:numRef>
              <c:f>Sheet1!$D$2:$D$11</c:f>
              <c:numCache>
                <c:formatCode>0.0_ </c:formatCode>
                <c:ptCount val="10"/>
                <c:pt idx="0">
                  <c:v>23.0582524271845</c:v>
                </c:pt>
                <c:pt idx="1">
                  <c:v>21.3592233009709</c:v>
                </c:pt>
                <c:pt idx="2">
                  <c:v>21.6019417475728</c:v>
                </c:pt>
                <c:pt idx="3">
                  <c:v>20.1456310679612</c:v>
                </c:pt>
                <c:pt idx="4">
                  <c:v>16.747572815534</c:v>
                </c:pt>
                <c:pt idx="5">
                  <c:v>16.2621359223301</c:v>
                </c:pt>
                <c:pt idx="6">
                  <c:v>15.7766990291262</c:v>
                </c:pt>
                <c:pt idx="7">
                  <c:v>14.0776699029126</c:v>
                </c:pt>
                <c:pt idx="8">
                  <c:v>8.98058252427185</c:v>
                </c:pt>
                <c:pt idx="9">
                  <c:v>13.3495145631068</c:v>
                </c:pt>
              </c:numCache>
            </c:numRef>
          </c:val>
        </c:ser>
        <c:dLbls>
          <c:showLegendKey val="0"/>
          <c:showVal val="0"/>
          <c:showCatName val="0"/>
          <c:showSerName val="0"/>
          <c:showPercent val="0"/>
          <c:showBubbleSize val="0"/>
        </c:dLbls>
        <c:gapWidth val="150"/>
        <c:axId val="118668239"/>
        <c:axId val="844706560"/>
      </c:barChart>
      <c:catAx>
        <c:axId val="11866823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44706560"/>
        <c:crosses val="autoZero"/>
        <c:auto val="1"/>
        <c:lblAlgn val="ctr"/>
        <c:lblOffset val="100"/>
        <c:noMultiLvlLbl val="0"/>
      </c:catAx>
      <c:valAx>
        <c:axId val="84470656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18668239"/>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lstStyle/>
    <a:p>
      <a:pPr>
        <a:defRPr lang="zh-CN" sz="900"/>
      </a:pP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95000"/>
                    <a:lumOff val="5000"/>
                  </a:schemeClr>
                </a:solidFill>
                <a:latin typeface="+mn-ea"/>
                <a:ea typeface="+mn-ea"/>
                <a:cs typeface="+mn-cs"/>
              </a:defRPr>
            </a:pPr>
            <a:r>
              <a:rPr lang="zh-CN" altLang="en-US" sz="1200" b="1" dirty="0">
                <a:solidFill>
                  <a:schemeClr val="tx1">
                    <a:lumMod val="95000"/>
                    <a:lumOff val="5000"/>
                  </a:schemeClr>
                </a:solidFill>
                <a:latin typeface="+mn-ea"/>
                <a:ea typeface="+mn-ea"/>
              </a:rPr>
              <a:t>对“员工体验“的重视程度？</a:t>
            </a:r>
            <a:endParaRPr lang="en-US" altLang="zh-CN" sz="1200" b="1" dirty="0">
              <a:solidFill>
                <a:schemeClr val="tx1">
                  <a:lumMod val="95000"/>
                  <a:lumOff val="5000"/>
                </a:schemeClr>
              </a:solidFill>
              <a:latin typeface="+mn-ea"/>
              <a:ea typeface="+mn-ea"/>
            </a:endParaRPr>
          </a:p>
        </c:rich>
      </c:tx>
      <c:layout>
        <c:manualLayout>
          <c:xMode val="edge"/>
          <c:yMode val="edge"/>
          <c:x val="0.343291488214057"/>
          <c:y val="0.0243895885689925"/>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Sheet1!$B$1:$F$1</c:f>
              <c:strCache>
                <c:ptCount val="5"/>
                <c:pt idx="0">
                  <c:v>非常重视</c:v>
                </c:pt>
                <c:pt idx="1">
                  <c:v>比较重视</c:v>
                </c:pt>
                <c:pt idx="2">
                  <c:v>一般，说不清</c:v>
                </c:pt>
                <c:pt idx="3">
                  <c:v>不太重视</c:v>
                </c:pt>
                <c:pt idx="4">
                  <c:v>完全不重视</c:v>
                </c:pt>
              </c:strCache>
            </c:strRef>
          </c:cat>
          <c:val>
            <c:numRef>
              <c:f>Sheet1!$B$2:$F$2</c:f>
              <c:numCache>
                <c:formatCode>0.0_ </c:formatCode>
                <c:ptCount val="5"/>
                <c:pt idx="0">
                  <c:v>32.0418848167539</c:v>
                </c:pt>
                <c:pt idx="1">
                  <c:v>38.1151832460733</c:v>
                </c:pt>
                <c:pt idx="2">
                  <c:v>27.6439790575916</c:v>
                </c:pt>
                <c:pt idx="3">
                  <c:v>2.19895287958115</c:v>
                </c:pt>
                <c:pt idx="4">
                  <c:v>0</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a:solidFill>
                <a:schemeClr val="accent2"/>
              </a:solidFill>
              <a:round/>
            </a:ln>
            <a:effectLst/>
          </c:spPr>
          <c:marker>
            <c:symbol val="none"/>
          </c:marker>
          <c:dLbls>
            <c:delete val="1"/>
          </c:dLbls>
          <c:cat>
            <c:strRef>
              <c:f>Sheet1!$B$1:$F$1</c:f>
              <c:strCache>
                <c:ptCount val="5"/>
                <c:pt idx="0">
                  <c:v>非常重视</c:v>
                </c:pt>
                <c:pt idx="1">
                  <c:v>比较重视</c:v>
                </c:pt>
                <c:pt idx="2">
                  <c:v>一般，说不清</c:v>
                </c:pt>
                <c:pt idx="3">
                  <c:v>不太重视</c:v>
                </c:pt>
                <c:pt idx="4">
                  <c:v>完全不重视</c:v>
                </c:pt>
              </c:strCache>
            </c:strRef>
          </c:cat>
          <c:val>
            <c:numRef>
              <c:f>Sheet1!$B$3:$F$3</c:f>
              <c:numCache>
                <c:formatCode>0.0_ </c:formatCode>
                <c:ptCount val="5"/>
                <c:pt idx="0">
                  <c:v>61.1764705882353</c:v>
                </c:pt>
                <c:pt idx="1">
                  <c:v>25.8823529411765</c:v>
                </c:pt>
                <c:pt idx="2">
                  <c:v>11.7647058823529</c:v>
                </c:pt>
                <c:pt idx="3">
                  <c:v>1.17647058823529</c:v>
                </c:pt>
                <c:pt idx="4">
                  <c:v>0</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1050"/>
      </a:pP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3824178409292"/>
          <c:y val="0.00922371631937416"/>
        </c:manualLayout>
      </c:layout>
      <c:overlay val="0"/>
      <c:spPr>
        <a:noFill/>
        <a:ln>
          <a:noFill/>
        </a:ln>
        <a:effectLst/>
      </c:spPr>
      <c:tx>
        <c:rich>
          <a:bodyPr/>
          <a:lstStyle/>
          <a:p>
            <a:pPr>
              <a:defRPr/>
            </a:pPr>
          </a:p>
        </c:rich>
      </c:tx>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Sheet1!$B$1:$H$1</c:f>
              <c:strCache>
                <c:ptCount val="7"/>
                <c:pt idx="0">
                  <c:v>提升员工工作效率</c:v>
                </c:pt>
                <c:pt idx="1">
                  <c:v>提升组织凝聚力</c:v>
                </c:pt>
                <c:pt idx="2">
                  <c:v>打造雇主品牌、吸引优秀人才</c:v>
                </c:pt>
                <c:pt idx="3">
                  <c:v>塑造和传递企业文化</c:v>
                </c:pt>
                <c:pt idx="4">
                  <c:v>防止员工流失</c:v>
                </c:pt>
                <c:pt idx="5">
                  <c:v>提升员工敬业度</c:v>
                </c:pt>
                <c:pt idx="6">
                  <c:v>间接提升客户体验</c:v>
                </c:pt>
              </c:strCache>
            </c:strRef>
          </c:cat>
          <c:val>
            <c:numRef>
              <c:f>Sheet1!$B$2:$H$2</c:f>
              <c:numCache>
                <c:formatCode>0.0_ </c:formatCode>
                <c:ptCount val="7"/>
                <c:pt idx="0">
                  <c:v>39.7923875432526</c:v>
                </c:pt>
                <c:pt idx="1">
                  <c:v>38.638985005767</c:v>
                </c:pt>
                <c:pt idx="2">
                  <c:v>34.717416378316</c:v>
                </c:pt>
                <c:pt idx="3">
                  <c:v>32.8719723183391</c:v>
                </c:pt>
                <c:pt idx="4">
                  <c:v>32.5259515570934</c:v>
                </c:pt>
                <c:pt idx="5">
                  <c:v>32.4106113033449</c:v>
                </c:pt>
                <c:pt idx="6">
                  <c:v>26.8742791234141</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cmpd="sng" algn="ctr">
              <a:solidFill>
                <a:schemeClr val="accent2"/>
              </a:solidFill>
              <a:prstDash val="solid"/>
              <a:round/>
            </a:ln>
            <a:effectLst/>
          </c:spPr>
          <c:marker>
            <c:symbol val="none"/>
          </c:marker>
          <c:dLbls>
            <c:delete val="1"/>
          </c:dLbls>
          <c:cat>
            <c:strRef>
              <c:f>Sheet1!$B$1:$H$1</c:f>
              <c:strCache>
                <c:ptCount val="7"/>
                <c:pt idx="0">
                  <c:v>提升员工工作效率</c:v>
                </c:pt>
                <c:pt idx="1">
                  <c:v>提升组织凝聚力</c:v>
                </c:pt>
                <c:pt idx="2">
                  <c:v>打造雇主品牌、吸引优秀人才</c:v>
                </c:pt>
                <c:pt idx="3">
                  <c:v>塑造和传递企业文化</c:v>
                </c:pt>
                <c:pt idx="4">
                  <c:v>防止员工流失</c:v>
                </c:pt>
                <c:pt idx="5">
                  <c:v>提升员工敬业度</c:v>
                </c:pt>
                <c:pt idx="6">
                  <c:v>间接提升客户体验</c:v>
                </c:pt>
              </c:strCache>
            </c:strRef>
          </c:cat>
          <c:val>
            <c:numRef>
              <c:f>Sheet1!$B$3:$H$3</c:f>
              <c:numCache>
                <c:formatCode>0.0_ </c:formatCode>
                <c:ptCount val="7"/>
                <c:pt idx="0">
                  <c:v>41.9161676646707</c:v>
                </c:pt>
                <c:pt idx="1">
                  <c:v>42.5149700598802</c:v>
                </c:pt>
                <c:pt idx="2">
                  <c:v>46.1077844311377</c:v>
                </c:pt>
                <c:pt idx="3">
                  <c:v>32.9341317365269</c:v>
                </c:pt>
                <c:pt idx="4">
                  <c:v>32.3353293413174</c:v>
                </c:pt>
                <c:pt idx="5">
                  <c:v>40.1197604790419</c:v>
                </c:pt>
                <c:pt idx="6">
                  <c:v>38.9221556886228</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_ "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prstDash val="solid"/>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900"/>
      </a:pP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498422712934"/>
          <c:y val="0.0537634408602151"/>
          <c:w val="0.418801261829653"/>
          <c:h val="0.89247311827957"/>
        </c:manualLayout>
      </c:layout>
      <c:barChart>
        <c:barDir val="bar"/>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05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对员工体验尚无过多关注</c:v>
                </c:pt>
                <c:pt idx="1">
                  <c:v>领导层不重视</c:v>
                </c:pt>
                <c:pt idx="2">
                  <c:v>公司经营状况一般，没有精力关注员工体验</c:v>
                </c:pt>
                <c:pt idx="3">
                  <c:v>更看重给员工实质性的回报，如薪酬、津贴、医疗报销、年金等</c:v>
                </c:pt>
                <c:pt idx="4">
                  <c:v>员工体验与公司业绩不直接挂钩</c:v>
                </c:pt>
                <c:pt idx="5">
                  <c:v>不太清楚</c:v>
                </c:pt>
              </c:strCache>
            </c:strRef>
          </c:cat>
          <c:val>
            <c:numRef>
              <c:f>Sheet1!$B$2:$G$2</c:f>
              <c:numCache>
                <c:formatCode>0.0_ </c:formatCode>
                <c:ptCount val="6"/>
                <c:pt idx="0">
                  <c:v>26.1363636363636</c:v>
                </c:pt>
                <c:pt idx="1">
                  <c:v>25</c:v>
                </c:pt>
                <c:pt idx="2">
                  <c:v>25</c:v>
                </c:pt>
                <c:pt idx="3">
                  <c:v>20.4545454545455</c:v>
                </c:pt>
                <c:pt idx="4">
                  <c:v>15.9090909090909</c:v>
                </c:pt>
                <c:pt idx="5">
                  <c:v>4.54545454545455</c:v>
                </c:pt>
              </c:numCache>
            </c:numRef>
          </c:val>
        </c:ser>
        <c:dLbls>
          <c:showLegendKey val="0"/>
          <c:showVal val="0"/>
          <c:showCatName val="0"/>
          <c:showSerName val="0"/>
          <c:showPercent val="0"/>
          <c:showBubbleSize val="0"/>
        </c:dLbls>
        <c:gapWidth val="150"/>
        <c:axId val="745693816"/>
        <c:axId val="74574791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
                      </c:pt>
                    </c:strCache>
                  </c:strRef>
                </c:tx>
                <c:spPr>
                  <a:solidFill>
                    <a:schemeClr val="accent2"/>
                  </a:solidFill>
                  <a:ln>
                    <a:noFill/>
                  </a:ln>
                  <a:effectLst/>
                </c:spPr>
                <c:invertIfNegative val="0"/>
                <c:dLbls>
                  <c:delete val="1"/>
                </c:dLbls>
                <c:cat>
                  <c:strRef>
                    <c:extLst>
                      <c:ext uri="{02D57815-91ED-43cb-92C2-25804820EDAC}">
                        <c15:fullRef>
                          <c15:sqref/>
                        </c15:fullRef>
                        <c15:formulaRef>
                          <c15:sqref>Sheet1!$B$1:$G$1</c15:sqref>
                        </c15:formulaRef>
                      </c:ext>
                    </c:extLst>
                    <c:strCache>
                      <c:ptCount val="6"/>
                      <c:pt idx="0">
                        <c:v>对员工体验尚无过多关注</c:v>
                      </c:pt>
                      <c:pt idx="1">
                        <c:v>领导层不重视</c:v>
                      </c:pt>
                      <c:pt idx="2">
                        <c:v>公司经营状况一般，没有精力关注员工体验</c:v>
                      </c:pt>
                      <c:pt idx="3">
                        <c:v>更看重给员工实质性的回报，如薪酬、津贴、医疗报销、年金等</c:v>
                      </c:pt>
                      <c:pt idx="4">
                        <c:v>员工体验与公司业绩不直接挂钩</c:v>
                      </c:pt>
                      <c:pt idx="5">
                        <c:v>不太清楚</c:v>
                      </c:pt>
                    </c:strCache>
                  </c:strRef>
                </c:cat>
                <c:val>
                  <c:numRef>
                    <c:extLst>
                      <c:ext uri="{02D57815-91ED-43cb-92C2-25804820EDAC}">
                        <c15:formulaRef>
                          <c15:sqref>Sheet1!#REF!</c15:sqref>
                        </c15:formulaRef>
                      </c:ext>
                    </c:extLst>
                    <c:numCache>
                      <c:formatCode>General</c:formatCode>
                      <c:ptCount val="1"/>
                      <c:pt idx="0">
                        <c:v>1</c:v>
                      </c:pt>
                    </c:numCache>
                  </c:numRef>
                </c:val>
              </c15:ser>
            </c15:filteredBarSeries>
          </c:ext>
        </c:extLst>
      </c:barChart>
      <c:catAx>
        <c:axId val="745693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1"/>
        <c:axPos val="t"/>
        <c:numFmt formatCode="0.0_ " sourceLinked="1"/>
        <c:majorTickMark val="none"/>
        <c:minorTickMark val="none"/>
        <c:tickLblPos val="nextTo"/>
        <c:txPr>
          <a:bodyPr rot="-60000000" spcFirstLastPara="0"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spPr>
        <a:noFill/>
        <a:ln>
          <a:noFill/>
        </a:ln>
        <a:effectLst/>
      </c:spPr>
    </c:plotArea>
    <c:plotVisOnly val="1"/>
    <c:dispBlanksAs val="gap"/>
    <c:showDLblsOverMax val="0"/>
  </c:chart>
  <c:spPr>
    <a:noFill/>
    <a:ln>
      <a:noFill/>
    </a:ln>
    <a:effectLst/>
  </c:spPr>
  <c:txPr>
    <a:bodyPr anchor="ctr"/>
    <a:lstStyle/>
    <a:p>
      <a:pPr>
        <a:defRPr lang="zh-CN" sz="1050"/>
      </a:pP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60" b="1" i="0" u="none" strike="noStrike" kern="1200" spc="0" baseline="0">
                <a:solidFill>
                  <a:schemeClr val="tx1">
                    <a:lumMod val="95000"/>
                    <a:lumOff val="5000"/>
                  </a:schemeClr>
                </a:solidFill>
                <a:latin typeface="+mn-ea"/>
                <a:ea typeface="+mn-ea"/>
                <a:cs typeface="+mn-cs"/>
              </a:defRPr>
            </a:pPr>
            <a:r>
              <a:rPr lang="zh-CN" altLang="en-US" sz="960" b="1" i="0" u="none" strike="noStrike" baseline="0" dirty="0">
                <a:effectLst/>
              </a:rPr>
              <a:t>成熟企业 </a:t>
            </a:r>
            <a:r>
              <a:rPr lang="en-US" altLang="zh-CN" sz="960" b="1" i="0" u="none" strike="noStrike" baseline="0" dirty="0">
                <a:effectLst/>
              </a:rPr>
              <a:t>vs </a:t>
            </a:r>
            <a:r>
              <a:rPr lang="zh-CN" altLang="en-US" sz="960" b="1" i="0" u="none" strike="noStrike" baseline="0" dirty="0">
                <a:effectLst/>
              </a:rPr>
              <a:t>平均水平</a:t>
            </a:r>
            <a:endParaRPr lang="zh-CN" altLang="en-US" sz="960" b="1" i="0" u="none" strike="noStrike" baseline="0" dirty="0">
              <a:solidFill>
                <a:schemeClr val="tx1">
                  <a:lumMod val="95000"/>
                  <a:lumOff val="5000"/>
                </a:schemeClr>
              </a:solidFill>
              <a:effectLst/>
              <a:latin typeface="+mn-ea"/>
              <a:ea typeface="+mn-ea"/>
            </a:endParaRPr>
          </a:p>
        </c:rich>
      </c:tx>
      <c:layout>
        <c:manualLayout>
          <c:xMode val="edge"/>
          <c:yMode val="edge"/>
          <c:x val="0.392869933267806"/>
          <c:y val="0.00568720209360687"/>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Sheet1!$B$1:$N$1</c:f>
              <c:strCache>
                <c:ptCount val="13"/>
                <c:pt idx="0">
                  <c:v>员工福利</c:v>
                </c:pt>
                <c:pt idx="1">
                  <c:v>企业文化建设</c:v>
                </c:pt>
                <c:pt idx="2">
                  <c:v>工作及审核流程简化</c:v>
                </c:pt>
                <c:pt idx="3">
                  <c:v>内部发展、晋升</c:v>
                </c:pt>
                <c:pt idx="4">
                  <c:v>激励认可</c:v>
                </c:pt>
                <c:pt idx="5">
                  <c:v>培训成长</c:v>
                </c:pt>
                <c:pt idx="6">
                  <c:v>办公环境</c:v>
                </c:pt>
                <c:pt idx="7">
                  <c:v>绩效管理</c:v>
                </c:pt>
                <c:pt idx="8">
                  <c:v>沟通互动</c:v>
                </c:pt>
                <c:pt idx="9">
                  <c:v>入职</c:v>
                </c:pt>
                <c:pt idx="10">
                  <c:v>招聘</c:v>
                </c:pt>
                <c:pt idx="11">
                  <c:v>工作量及加班</c:v>
                </c:pt>
                <c:pt idx="12">
                  <c:v>离职</c:v>
                </c:pt>
              </c:strCache>
            </c:strRef>
          </c:cat>
          <c:val>
            <c:numRef>
              <c:f>Sheet1!$B$2:$N$2</c:f>
              <c:numCache>
                <c:formatCode>0.0_ </c:formatCode>
                <c:ptCount val="13"/>
                <c:pt idx="0">
                  <c:v>32.4106113033449</c:v>
                </c:pt>
                <c:pt idx="1">
                  <c:v>28.0276816608997</c:v>
                </c:pt>
                <c:pt idx="2">
                  <c:v>24.6828143021915</c:v>
                </c:pt>
                <c:pt idx="3">
                  <c:v>24.6828143021915</c:v>
                </c:pt>
                <c:pt idx="4">
                  <c:v>24.4521337946943</c:v>
                </c:pt>
                <c:pt idx="5">
                  <c:v>24.4521337946943</c:v>
                </c:pt>
                <c:pt idx="6">
                  <c:v>23.6447520184544</c:v>
                </c:pt>
                <c:pt idx="7">
                  <c:v>23.1833910034602</c:v>
                </c:pt>
                <c:pt idx="8">
                  <c:v>23.0680507497116</c:v>
                </c:pt>
                <c:pt idx="9">
                  <c:v>19.9538638985006</c:v>
                </c:pt>
                <c:pt idx="10">
                  <c:v>16.7243367935409</c:v>
                </c:pt>
                <c:pt idx="11">
                  <c:v>15.2249134948097</c:v>
                </c:pt>
                <c:pt idx="12">
                  <c:v>8.41983852364475</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领先水平</c:v>
                </c:pt>
              </c:strCache>
            </c:strRef>
          </c:tx>
          <c:spPr>
            <a:ln w="28575" cap="rnd">
              <a:solidFill>
                <a:schemeClr val="accent2"/>
              </a:solidFill>
              <a:round/>
            </a:ln>
            <a:effectLst/>
          </c:spPr>
          <c:marker>
            <c:symbol val="none"/>
          </c:marker>
          <c:dLbls>
            <c:delete val="1"/>
          </c:dLbls>
          <c:cat>
            <c:strRef>
              <c:f>Sheet1!$B$1:$N$1</c:f>
              <c:strCache>
                <c:ptCount val="13"/>
                <c:pt idx="0">
                  <c:v>员工福利</c:v>
                </c:pt>
                <c:pt idx="1">
                  <c:v>企业文化建设</c:v>
                </c:pt>
                <c:pt idx="2">
                  <c:v>工作及审核流程简化</c:v>
                </c:pt>
                <c:pt idx="3">
                  <c:v>内部发展、晋升</c:v>
                </c:pt>
                <c:pt idx="4">
                  <c:v>激励认可</c:v>
                </c:pt>
                <c:pt idx="5">
                  <c:v>培训成长</c:v>
                </c:pt>
                <c:pt idx="6">
                  <c:v>办公环境</c:v>
                </c:pt>
                <c:pt idx="7">
                  <c:v>绩效管理</c:v>
                </c:pt>
                <c:pt idx="8">
                  <c:v>沟通互动</c:v>
                </c:pt>
                <c:pt idx="9">
                  <c:v>入职</c:v>
                </c:pt>
                <c:pt idx="10">
                  <c:v>招聘</c:v>
                </c:pt>
                <c:pt idx="11">
                  <c:v>工作量及加班</c:v>
                </c:pt>
                <c:pt idx="12">
                  <c:v>离职</c:v>
                </c:pt>
              </c:strCache>
            </c:strRef>
          </c:cat>
          <c:val>
            <c:numRef>
              <c:f>Sheet1!$B$3:$N$3</c:f>
              <c:numCache>
                <c:formatCode>0.0_ </c:formatCode>
                <c:ptCount val="13"/>
                <c:pt idx="0">
                  <c:v>34.1317365269461</c:v>
                </c:pt>
                <c:pt idx="1">
                  <c:v>34.1317365269461</c:v>
                </c:pt>
                <c:pt idx="2">
                  <c:v>31.1377245508982</c:v>
                </c:pt>
                <c:pt idx="3">
                  <c:v>31.7365269461078</c:v>
                </c:pt>
                <c:pt idx="4">
                  <c:v>31.7365269461078</c:v>
                </c:pt>
                <c:pt idx="5">
                  <c:v>25.748502994012</c:v>
                </c:pt>
                <c:pt idx="6">
                  <c:v>24.5508982035928</c:v>
                </c:pt>
                <c:pt idx="7">
                  <c:v>25.748502994012</c:v>
                </c:pt>
                <c:pt idx="8">
                  <c:v>28.7425149700599</c:v>
                </c:pt>
                <c:pt idx="9">
                  <c:v>22.7544910179641</c:v>
                </c:pt>
                <c:pt idx="10">
                  <c:v>15.5688622754491</c:v>
                </c:pt>
                <c:pt idx="11">
                  <c:v>24.5508982035928</c:v>
                </c:pt>
                <c:pt idx="12">
                  <c:v>11.9760479041916</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800"/>
      </a:pP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00" b="1" i="0" u="none" strike="noStrike" kern="1200" spc="0" baseline="0">
                <a:solidFill>
                  <a:schemeClr val="tx1"/>
                </a:solidFill>
                <a:latin typeface="+mj-ea"/>
                <a:ea typeface="+mj-ea"/>
                <a:cs typeface="+mn-cs"/>
              </a:defRPr>
            </a:pPr>
            <a:r>
              <a:rPr lang="zh-CN" altLang="en-US" sz="1000" b="1" dirty="0">
                <a:solidFill>
                  <a:schemeClr val="tx1"/>
                </a:solidFill>
                <a:latin typeface="+mj-ea"/>
                <a:ea typeface="+mj-ea"/>
              </a:rPr>
              <a:t>成熟企业 </a:t>
            </a:r>
            <a:r>
              <a:rPr lang="en-US" altLang="zh-CN" sz="1000" b="1" dirty="0">
                <a:solidFill>
                  <a:schemeClr val="tx1"/>
                </a:solidFill>
                <a:latin typeface="+mj-ea"/>
                <a:ea typeface="+mj-ea"/>
              </a:rPr>
              <a:t>vs</a:t>
            </a:r>
            <a:r>
              <a:rPr lang="zh-CN" altLang="en-US" sz="1000" b="1" dirty="0">
                <a:solidFill>
                  <a:schemeClr val="tx1"/>
                </a:solidFill>
                <a:latin typeface="+mj-ea"/>
                <a:ea typeface="+mj-ea"/>
              </a:rPr>
              <a:t> 平均水平</a:t>
            </a:r>
            <a:endParaRPr lang="zh-CN" altLang="en-US" sz="1000" b="1" dirty="0">
              <a:solidFill>
                <a:schemeClr val="tx1"/>
              </a:solidFill>
              <a:latin typeface="+mj-ea"/>
              <a:ea typeface="+mj-ea"/>
            </a:endParaRPr>
          </a:p>
        </c:rich>
      </c:tx>
      <c:layout/>
      <c:overlay val="0"/>
      <c:spPr>
        <a:noFill/>
        <a:ln>
          <a:noFill/>
        </a:ln>
        <a:effectLst/>
      </c:spPr>
    </c:title>
    <c:autoTitleDeleted val="0"/>
    <c:plotArea>
      <c:layout>
        <c:manualLayout>
          <c:layoutTarget val="inner"/>
          <c:xMode val="edge"/>
          <c:yMode val="edge"/>
          <c:x val="0.184684694510429"/>
          <c:y val="0.164746436741158"/>
          <c:w val="0.789921159994387"/>
          <c:h val="0.29206827379905"/>
        </c:manualLayout>
      </c:layout>
      <c:barChart>
        <c:barDir val="col"/>
        <c:grouping val="clustered"/>
        <c:varyColors val="0"/>
        <c:ser>
          <c:idx val="0"/>
          <c:order val="0"/>
          <c:tx>
            <c:strRef>
              <c:f>Sheet1!$A$2</c:f>
              <c:strCache>
                <c:ptCount val="1"/>
                <c:pt idx="0">
                  <c:v>平均水平</c:v>
                </c:pt>
              </c:strCache>
            </c:strRef>
          </c:tx>
          <c:spPr>
            <a:solidFill>
              <a:srgbClr val="F2853B"/>
            </a:solidFill>
            <a:ln>
              <a:noFill/>
            </a:ln>
            <a:effectLst/>
          </c:spPr>
          <c:invertIfNegative val="0"/>
          <c:dPt>
            <c:idx val="4"/>
            <c:invertIfNegative val="0"/>
            <c:bubble3D val="0"/>
            <c:spPr>
              <a:solidFill>
                <a:srgbClr val="F2853B"/>
              </a:solidFill>
              <a:ln>
                <a:noFill/>
              </a:ln>
              <a:effectLst/>
            </c:spPr>
          </c:dPt>
          <c:dLbls>
            <c:delete val="1"/>
          </c:dLbls>
          <c:cat>
            <c:strRef>
              <c:f>Sheet1!$B$1:$N$1</c:f>
              <c:strCache>
                <c:ptCount val="13"/>
                <c:pt idx="0">
                  <c:v>工作及审核流程简化 </c:v>
                </c:pt>
                <c:pt idx="1">
                  <c:v>沟通互动 </c:v>
                </c:pt>
                <c:pt idx="2">
                  <c:v>员工福利 </c:v>
                </c:pt>
                <c:pt idx="3">
                  <c:v>绩效管理 </c:v>
                </c:pt>
                <c:pt idx="4">
                  <c:v>企业文化建设 </c:v>
                </c:pt>
                <c:pt idx="5">
                  <c:v>培训成长 </c:v>
                </c:pt>
                <c:pt idx="6">
                  <c:v>入职 </c:v>
                </c:pt>
                <c:pt idx="7">
                  <c:v>办公环境 </c:v>
                </c:pt>
                <c:pt idx="8">
                  <c:v>招聘 </c:v>
                </c:pt>
                <c:pt idx="9">
                  <c:v>内部发展、晋升 </c:v>
                </c:pt>
                <c:pt idx="10">
                  <c:v>激励认可 </c:v>
                </c:pt>
                <c:pt idx="11">
                  <c:v>工作量及加班 </c:v>
                </c:pt>
                <c:pt idx="12">
                  <c:v>离职 </c:v>
                </c:pt>
              </c:strCache>
            </c:strRef>
          </c:cat>
          <c:val>
            <c:numRef>
              <c:f>Sheet1!$B$2:$N$2</c:f>
              <c:numCache>
                <c:formatCode>0.0_ </c:formatCode>
                <c:ptCount val="13"/>
                <c:pt idx="0">
                  <c:v>15.8198614318707</c:v>
                </c:pt>
                <c:pt idx="1">
                  <c:v>12.5866050808314</c:v>
                </c:pt>
                <c:pt idx="2">
                  <c:v>12.2401847575058</c:v>
                </c:pt>
                <c:pt idx="3">
                  <c:v>11.7782909930716</c:v>
                </c:pt>
                <c:pt idx="4">
                  <c:v>11.3163972286374</c:v>
                </c:pt>
                <c:pt idx="5">
                  <c:v>10.161662817552</c:v>
                </c:pt>
                <c:pt idx="6">
                  <c:v>9.35334872979215</c:v>
                </c:pt>
                <c:pt idx="7">
                  <c:v>8.54503464203233</c:v>
                </c:pt>
                <c:pt idx="8">
                  <c:v>8.31408775981524</c:v>
                </c:pt>
                <c:pt idx="9">
                  <c:v>8.31408775981524</c:v>
                </c:pt>
                <c:pt idx="10">
                  <c:v>7.85219399538106</c:v>
                </c:pt>
                <c:pt idx="11">
                  <c:v>7.39030023094688</c:v>
                </c:pt>
                <c:pt idx="12">
                  <c:v>1.61662817551963</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a:solidFill>
                <a:srgbClr val="7F7F7F"/>
              </a:solidFill>
              <a:round/>
            </a:ln>
            <a:effectLst/>
          </c:spPr>
          <c:marker>
            <c:symbol val="none"/>
          </c:marker>
          <c:dLbls>
            <c:delete val="1"/>
          </c:dLbls>
          <c:cat>
            <c:strRef>
              <c:f>Sheet1!$B$1:$N$1</c:f>
              <c:strCache>
                <c:ptCount val="13"/>
                <c:pt idx="0">
                  <c:v>工作及审核流程简化 </c:v>
                </c:pt>
                <c:pt idx="1">
                  <c:v>沟通互动 </c:v>
                </c:pt>
                <c:pt idx="2">
                  <c:v>员工福利 </c:v>
                </c:pt>
                <c:pt idx="3">
                  <c:v>绩效管理 </c:v>
                </c:pt>
                <c:pt idx="4">
                  <c:v>企业文化建设 </c:v>
                </c:pt>
                <c:pt idx="5">
                  <c:v>培训成长 </c:v>
                </c:pt>
                <c:pt idx="6">
                  <c:v>入职 </c:v>
                </c:pt>
                <c:pt idx="7">
                  <c:v>办公环境 </c:v>
                </c:pt>
                <c:pt idx="8">
                  <c:v>招聘 </c:v>
                </c:pt>
                <c:pt idx="9">
                  <c:v>内部发展、晋升 </c:v>
                </c:pt>
                <c:pt idx="10">
                  <c:v>激励认可 </c:v>
                </c:pt>
                <c:pt idx="11">
                  <c:v>工作量及加班 </c:v>
                </c:pt>
                <c:pt idx="12">
                  <c:v>离职 </c:v>
                </c:pt>
              </c:strCache>
            </c:strRef>
          </c:cat>
          <c:val>
            <c:numRef>
              <c:f>Sheet1!$B$3:$N$3</c:f>
              <c:numCache>
                <c:formatCode>0.0_ </c:formatCode>
                <c:ptCount val="13"/>
                <c:pt idx="0">
                  <c:v>20.3592814371257</c:v>
                </c:pt>
                <c:pt idx="1">
                  <c:v>16.1676646706587</c:v>
                </c:pt>
                <c:pt idx="2">
                  <c:v>16.0284431137725</c:v>
                </c:pt>
                <c:pt idx="3">
                  <c:v>13.7724550898204</c:v>
                </c:pt>
                <c:pt idx="4">
                  <c:v>13.7724550898204</c:v>
                </c:pt>
                <c:pt idx="5">
                  <c:v>8.98203592814371</c:v>
                </c:pt>
                <c:pt idx="6">
                  <c:v>11.377245508982</c:v>
                </c:pt>
                <c:pt idx="7">
                  <c:v>7.78443113772455</c:v>
                </c:pt>
                <c:pt idx="8">
                  <c:v>10.1796407185629</c:v>
                </c:pt>
                <c:pt idx="9">
                  <c:v>8.98203592814371</c:v>
                </c:pt>
                <c:pt idx="10">
                  <c:v>11.377245508982</c:v>
                </c:pt>
                <c:pt idx="11">
                  <c:v>8.38323353293413</c:v>
                </c:pt>
                <c:pt idx="12">
                  <c:v>1.19760479041916</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1050"/>
      </a:pP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60" b="1" i="0" u="none" strike="noStrike" kern="1200" spc="0" baseline="0">
                <a:solidFill>
                  <a:schemeClr val="tx1">
                    <a:lumMod val="95000"/>
                    <a:lumOff val="5000"/>
                  </a:schemeClr>
                </a:solidFill>
                <a:latin typeface="+mn-ea"/>
                <a:ea typeface="+mn-ea"/>
                <a:cs typeface="+mn-cs"/>
              </a:defRPr>
            </a:pPr>
            <a:r>
              <a:rPr lang="zh-CN" altLang="en-US" sz="960" b="1" i="0" u="none" strike="noStrike" baseline="0" dirty="0">
                <a:effectLst/>
              </a:rPr>
              <a:t>重视员工体验的方面 </a:t>
            </a:r>
            <a:r>
              <a:rPr lang="en-US" altLang="zh-CN" sz="960" b="1" i="0" u="none" strike="noStrike" baseline="0" dirty="0">
                <a:effectLst/>
              </a:rPr>
              <a:t>vs</a:t>
            </a:r>
            <a:r>
              <a:rPr lang="zh-CN" altLang="en-US" sz="960" b="1" i="0" u="none" strike="noStrike" baseline="0" dirty="0">
                <a:effectLst/>
              </a:rPr>
              <a:t> 已采取数字化工具提升员工体验的方面</a:t>
            </a:r>
            <a:endParaRPr lang="zh-CN" altLang="en-US" sz="960" b="1" i="0" u="none" strike="noStrike" baseline="0" dirty="0">
              <a:solidFill>
                <a:schemeClr val="tx1">
                  <a:lumMod val="95000"/>
                  <a:lumOff val="5000"/>
                </a:schemeClr>
              </a:solidFill>
              <a:effectLst/>
              <a:latin typeface="+mn-ea"/>
              <a:ea typeface="+mn-ea"/>
            </a:endParaRPr>
          </a:p>
        </c:rich>
      </c:tx>
      <c:layout>
        <c:manualLayout>
          <c:xMode val="edge"/>
          <c:yMode val="edge"/>
          <c:x val="0.243672677927304"/>
          <c:y val="0.00466490436946043"/>
        </c:manualLayout>
      </c:layout>
      <c:overlay val="0"/>
      <c:spPr>
        <a:noFill/>
        <a:ln>
          <a:noFill/>
        </a:ln>
        <a:effectLst/>
      </c:spPr>
    </c:title>
    <c:autoTitleDeleted val="0"/>
    <c:plotArea>
      <c:layout>
        <c:manualLayout>
          <c:layoutTarget val="inner"/>
          <c:xMode val="edge"/>
          <c:yMode val="edge"/>
          <c:x val="0.282141256927249"/>
          <c:y val="0.14477335800185"/>
          <c:w val="0.691093031482137"/>
          <c:h val="0.515880357693494"/>
        </c:manualLayout>
      </c:layout>
      <c:lineChart>
        <c:grouping val="standard"/>
        <c:varyColors val="0"/>
        <c:ser>
          <c:idx val="0"/>
          <c:order val="0"/>
          <c:tx>
            <c:strRef>
              <c:f>Sheet1!$A$2</c:f>
              <c:strCache>
                <c:ptCount val="1"/>
                <c:pt idx="0">
                  <c:v>重视的</c:v>
                </c:pt>
              </c:strCache>
            </c:strRef>
          </c:tx>
          <c:spPr>
            <a:ln w="28575" cap="rnd">
              <a:solidFill>
                <a:schemeClr val="accent1"/>
              </a:solidFill>
              <a:round/>
            </a:ln>
            <a:effectLst/>
          </c:spPr>
          <c:marker>
            <c:symbol val="none"/>
          </c:marker>
          <c:dPt>
            <c:idx val="4"/>
            <c:marker>
              <c:symbol val="none"/>
            </c:marker>
            <c:bubble3D val="0"/>
            <c:spPr>
              <a:ln w="28575" cap="rnd">
                <a:solidFill>
                  <a:schemeClr val="accent1"/>
                </a:solidFill>
                <a:round/>
              </a:ln>
              <a:effectLst/>
            </c:spPr>
          </c:dPt>
          <c:dLbls>
            <c:delete val="1"/>
          </c:dLbls>
          <c:cat>
            <c:strRef>
              <c:f>Sheet1!$B$1:$N$1</c:f>
              <c:strCache>
                <c:ptCount val="13"/>
                <c:pt idx="0">
                  <c:v>员工福利</c:v>
                </c:pt>
                <c:pt idx="1">
                  <c:v>企业文化建设</c:v>
                </c:pt>
                <c:pt idx="2">
                  <c:v>激励认可</c:v>
                </c:pt>
                <c:pt idx="3">
                  <c:v>内部发展、晋升</c:v>
                </c:pt>
                <c:pt idx="4">
                  <c:v>办公环境</c:v>
                </c:pt>
                <c:pt idx="5">
                  <c:v>培训成长</c:v>
                </c:pt>
                <c:pt idx="6">
                  <c:v>绩效管理</c:v>
                </c:pt>
                <c:pt idx="7">
                  <c:v>入职</c:v>
                </c:pt>
                <c:pt idx="8">
                  <c:v>沟通互动</c:v>
                </c:pt>
                <c:pt idx="9">
                  <c:v>工作及审核流程简化</c:v>
                </c:pt>
                <c:pt idx="10">
                  <c:v>招聘</c:v>
                </c:pt>
                <c:pt idx="11">
                  <c:v>工作量及加班</c:v>
                </c:pt>
                <c:pt idx="12">
                  <c:v>离职</c:v>
                </c:pt>
              </c:strCache>
            </c:strRef>
          </c:cat>
          <c:val>
            <c:numRef>
              <c:f>Sheet1!$B$2:$N$2</c:f>
              <c:numCache>
                <c:formatCode>0.0_ </c:formatCode>
                <c:ptCount val="13"/>
                <c:pt idx="0">
                  <c:v>32.4106113033449</c:v>
                </c:pt>
                <c:pt idx="1">
                  <c:v>28.0276816608997</c:v>
                </c:pt>
                <c:pt idx="2">
                  <c:v>24.4521337946943</c:v>
                </c:pt>
                <c:pt idx="3">
                  <c:v>24.6828143021915</c:v>
                </c:pt>
                <c:pt idx="4">
                  <c:v>23.6447520184544</c:v>
                </c:pt>
                <c:pt idx="5">
                  <c:v>24.4521337946943</c:v>
                </c:pt>
                <c:pt idx="6">
                  <c:v>23.1833910034602</c:v>
                </c:pt>
                <c:pt idx="7">
                  <c:v>19.9538638985006</c:v>
                </c:pt>
                <c:pt idx="8">
                  <c:v>23.0680507497116</c:v>
                </c:pt>
                <c:pt idx="9">
                  <c:v>24.6828143021915</c:v>
                </c:pt>
                <c:pt idx="10">
                  <c:v>16.7243367935409</c:v>
                </c:pt>
                <c:pt idx="11">
                  <c:v>15.2249134948097</c:v>
                </c:pt>
                <c:pt idx="12">
                  <c:v>8.41983852364475</c:v>
                </c:pt>
              </c:numCache>
            </c:numRef>
          </c:val>
          <c:smooth val="0"/>
        </c:ser>
        <c:ser>
          <c:idx val="1"/>
          <c:order val="1"/>
          <c:tx>
            <c:strRef>
              <c:f>Sheet1!$A$3</c:f>
              <c:strCache>
                <c:ptCount val="1"/>
                <c:pt idx="0">
                  <c:v>已运用数字化的</c:v>
                </c:pt>
              </c:strCache>
            </c:strRef>
          </c:tx>
          <c:spPr>
            <a:ln w="28575" cap="rnd">
              <a:solidFill>
                <a:schemeClr val="accent2"/>
              </a:solidFill>
              <a:round/>
            </a:ln>
            <a:effectLst/>
          </c:spPr>
          <c:marker>
            <c:symbol val="none"/>
          </c:marker>
          <c:dLbls>
            <c:delete val="1"/>
          </c:dLbls>
          <c:cat>
            <c:strRef>
              <c:f>Sheet1!$B$1:$N$1</c:f>
              <c:strCache>
                <c:ptCount val="13"/>
                <c:pt idx="0">
                  <c:v>员工福利</c:v>
                </c:pt>
                <c:pt idx="1">
                  <c:v>企业文化建设</c:v>
                </c:pt>
                <c:pt idx="2">
                  <c:v>激励认可</c:v>
                </c:pt>
                <c:pt idx="3">
                  <c:v>内部发展、晋升</c:v>
                </c:pt>
                <c:pt idx="4">
                  <c:v>办公环境</c:v>
                </c:pt>
                <c:pt idx="5">
                  <c:v>培训成长</c:v>
                </c:pt>
                <c:pt idx="6">
                  <c:v>绩效管理</c:v>
                </c:pt>
                <c:pt idx="7">
                  <c:v>入职</c:v>
                </c:pt>
                <c:pt idx="8">
                  <c:v>沟通互动</c:v>
                </c:pt>
                <c:pt idx="9">
                  <c:v>工作及审核流程简化</c:v>
                </c:pt>
                <c:pt idx="10">
                  <c:v>招聘</c:v>
                </c:pt>
                <c:pt idx="11">
                  <c:v>工作量及加班</c:v>
                </c:pt>
                <c:pt idx="12">
                  <c:v>离职</c:v>
                </c:pt>
              </c:strCache>
            </c:strRef>
          </c:cat>
          <c:val>
            <c:numRef>
              <c:f>Sheet1!$B$3:$N$3</c:f>
              <c:numCache>
                <c:formatCode>0.0_ </c:formatCode>
                <c:ptCount val="13"/>
                <c:pt idx="0">
                  <c:v>12.2401847575058</c:v>
                </c:pt>
                <c:pt idx="1">
                  <c:v>11.3163972286374</c:v>
                </c:pt>
                <c:pt idx="2">
                  <c:v>7.85219399538106</c:v>
                </c:pt>
                <c:pt idx="3">
                  <c:v>8.31408775981524</c:v>
                </c:pt>
                <c:pt idx="4">
                  <c:v>8.54503464203233</c:v>
                </c:pt>
                <c:pt idx="5">
                  <c:v>10.161662817552</c:v>
                </c:pt>
                <c:pt idx="6">
                  <c:v>11.7782909930716</c:v>
                </c:pt>
                <c:pt idx="7">
                  <c:v>9.35334872979215</c:v>
                </c:pt>
                <c:pt idx="8">
                  <c:v>12.5866050808314</c:v>
                </c:pt>
                <c:pt idx="9">
                  <c:v>15.8198614318707</c:v>
                </c:pt>
                <c:pt idx="10">
                  <c:v>8.31408775981524</c:v>
                </c:pt>
                <c:pt idx="11">
                  <c:v>7.39030023094688</c:v>
                </c:pt>
                <c:pt idx="12">
                  <c:v>1.61662817551963</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800"/>
      </a:pP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80" b="1" i="0" u="none" strike="noStrike" kern="1200" spc="0" baseline="0">
                <a:solidFill>
                  <a:schemeClr val="tx1">
                    <a:lumMod val="95000"/>
                    <a:lumOff val="5000"/>
                  </a:schemeClr>
                </a:solidFill>
                <a:latin typeface="+mn-ea"/>
                <a:ea typeface="+mn-ea"/>
                <a:cs typeface="+mn-cs"/>
              </a:defRPr>
            </a:pPr>
            <a:r>
              <a:rPr lang="zh-CN" altLang="en-US" sz="1080" b="1" i="0" u="none" strike="noStrike" baseline="0" dirty="0">
                <a:effectLst/>
              </a:rPr>
              <a:t>从提升员工体验的角度，未来对数字化平台或工具有哪些期待？</a:t>
            </a:r>
            <a:endParaRPr lang="en-US" altLang="zh-CN" sz="1080" b="1" dirty="0">
              <a:solidFill>
                <a:schemeClr val="tx1">
                  <a:lumMod val="95000"/>
                  <a:lumOff val="5000"/>
                </a:schemeClr>
              </a:solidFill>
              <a:latin typeface="+mn-ea"/>
              <a:ea typeface="+mn-ea"/>
            </a:endParaRPr>
          </a:p>
        </c:rich>
      </c:tx>
      <c:layout>
        <c:manualLayout>
          <c:xMode val="edge"/>
          <c:yMode val="edge"/>
          <c:x val="0.251486747342709"/>
          <c:y val="0.0092235517804369"/>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Sheet1!$B$1:$G$1</c:f>
              <c:strCache>
                <c:ptCount val="6"/>
                <c:pt idx="0">
                  <c:v>更精准的数据分析，帮助改进员工体验</c:v>
                </c:pt>
                <c:pt idx="1">
                  <c:v>灵活可定制，帮助落地企业文化</c:v>
                </c:pt>
                <c:pt idx="2">
                  <c:v>流程更简洁</c:v>
                </c:pt>
                <c:pt idx="3">
                  <c:v>更人性化</c:v>
                </c:pt>
                <c:pt idx="4">
                  <c:v>更智能</c:v>
                </c:pt>
                <c:pt idx="5">
                  <c:v>系统/平台数量更少</c:v>
                </c:pt>
              </c:strCache>
            </c:strRef>
          </c:cat>
          <c:val>
            <c:numRef>
              <c:f>Sheet1!$B$2:$G$2</c:f>
              <c:numCache>
                <c:formatCode>0.0_ </c:formatCode>
                <c:ptCount val="6"/>
                <c:pt idx="0">
                  <c:v>43.9446366782007</c:v>
                </c:pt>
                <c:pt idx="1">
                  <c:v>37.2549019607843</c:v>
                </c:pt>
                <c:pt idx="2">
                  <c:v>35.9861591695502</c:v>
                </c:pt>
                <c:pt idx="3">
                  <c:v>33.2179930795848</c:v>
                </c:pt>
                <c:pt idx="4">
                  <c:v>30.3344867358708</c:v>
                </c:pt>
                <c:pt idx="5">
                  <c:v>25.2595155709343</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a:solidFill>
                <a:schemeClr val="accent2"/>
              </a:solidFill>
              <a:round/>
            </a:ln>
            <a:effectLst/>
          </c:spPr>
          <c:marker>
            <c:symbol val="none"/>
          </c:marker>
          <c:dLbls>
            <c:delete val="1"/>
          </c:dLbls>
          <c:cat>
            <c:strRef>
              <c:f>Sheet1!$B$1:$G$1</c:f>
              <c:strCache>
                <c:ptCount val="6"/>
                <c:pt idx="0">
                  <c:v>更精准的数据分析，帮助改进员工体验</c:v>
                </c:pt>
                <c:pt idx="1">
                  <c:v>灵活可定制，帮助落地企业文化</c:v>
                </c:pt>
                <c:pt idx="2">
                  <c:v>流程更简洁</c:v>
                </c:pt>
                <c:pt idx="3">
                  <c:v>更人性化</c:v>
                </c:pt>
                <c:pt idx="4">
                  <c:v>更智能</c:v>
                </c:pt>
                <c:pt idx="5">
                  <c:v>系统/平台数量更少</c:v>
                </c:pt>
              </c:strCache>
            </c:strRef>
          </c:cat>
          <c:val>
            <c:numRef>
              <c:f>Sheet1!$B$3:$G$3</c:f>
              <c:numCache>
                <c:formatCode>0.0_ </c:formatCode>
                <c:ptCount val="6"/>
                <c:pt idx="0">
                  <c:v>55.688622754491</c:v>
                </c:pt>
                <c:pt idx="1">
                  <c:v>46.7065868263473</c:v>
                </c:pt>
                <c:pt idx="2">
                  <c:v>38.3233532934132</c:v>
                </c:pt>
                <c:pt idx="3">
                  <c:v>29.940119760479</c:v>
                </c:pt>
                <c:pt idx="4">
                  <c:v>27.5449101796407</c:v>
                </c:pt>
                <c:pt idx="5">
                  <c:v>34.1317365269461</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900"/>
      </a:pP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zh-CN" sz="1050" b="1" i="0" u="none" strike="noStrike" kern="1200" spc="0" baseline="0">
                <a:solidFill>
                  <a:schemeClr val="tx1"/>
                </a:solidFill>
                <a:latin typeface="+mn-lt"/>
                <a:ea typeface="+mn-ea"/>
                <a:cs typeface="+mn-cs"/>
              </a:defRPr>
            </a:pPr>
            <a:r>
              <a:rPr lang="zh-CN" altLang="en-US" sz="1050" b="1" dirty="0">
                <a:solidFill>
                  <a:schemeClr val="tx1"/>
                </a:solidFill>
              </a:rPr>
              <a:t>企业在提升员工体验中，遇到过哪些难题或困扰？ </a:t>
            </a:r>
            <a:endParaRPr lang="zh-CN" altLang="en-US" sz="1050" b="1" dirty="0">
              <a:solidFill>
                <a:schemeClr val="tx1"/>
              </a:solidFill>
            </a:endParaRPr>
          </a:p>
        </c:rich>
      </c:tx>
      <c:layout>
        <c:manualLayout>
          <c:xMode val="edge"/>
          <c:yMode val="edge"/>
          <c:x val="0.26287606948494"/>
          <c:y val="0.0405068265165979"/>
        </c:manualLayout>
      </c:layout>
      <c:overlay val="0"/>
      <c:spPr>
        <a:noFill/>
        <a:ln>
          <a:noFill/>
        </a:ln>
        <a:effectLst/>
      </c:spPr>
    </c:title>
    <c:autoTitleDeleted val="0"/>
    <c:plotArea>
      <c:layout>
        <c:manualLayout>
          <c:layoutTarget val="inner"/>
          <c:xMode val="edge"/>
          <c:yMode val="edge"/>
          <c:x val="0.512278165095016"/>
          <c:y val="0.170128671369711"/>
          <c:w val="0.457911969354519"/>
          <c:h val="0.785313819462031"/>
        </c:manualLayout>
      </c:layout>
      <c:barChart>
        <c:barDir val="bar"/>
        <c:grouping val="clustered"/>
        <c:varyColors val="0"/>
        <c:ser>
          <c:idx val="0"/>
          <c:order val="0"/>
          <c:tx>
            <c:strRef>
              <c:f>Sheet1!$A$2</c:f>
              <c:strCache>
                <c:ptCount val="1"/>
                <c:pt idx="0">
                  <c:v>平均水平</c:v>
                </c:pt>
              </c:strCache>
            </c:strRef>
          </c:tx>
          <c:spPr>
            <a:solidFill>
              <a:schemeClr val="bg1">
                <a:lumMod val="65000"/>
              </a:schemeClr>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1"/>
              </a:solidFill>
              <a:ln>
                <a:noFill/>
              </a:ln>
              <a:effectLst/>
            </c:spPr>
          </c:dPt>
          <c:dPt>
            <c:idx val="4"/>
            <c:invertIfNegative val="0"/>
            <c:bubble3D val="0"/>
            <c:spPr>
              <a:solidFill>
                <a:schemeClr val="bg1">
                  <a:lumMod val="6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员工参与度/喜好度一般</c:v>
                </c:pt>
                <c:pt idx="1">
                  <c:v>效果难以量化衡量</c:v>
                </c:pt>
                <c:pt idx="2">
                  <c:v>落地实施人手不足</c:v>
                </c:pt>
                <c:pt idx="3">
                  <c:v>操作繁琐，耗时耗力</c:v>
                </c:pt>
                <c:pt idx="4">
                  <c:v>预算有限</c:v>
                </c:pt>
                <c:pt idx="5">
                  <c:v>企业内部难以达成共识，推进困难</c:v>
                </c:pt>
                <c:pt idx="6">
                  <c:v>方案设计难度高</c:v>
                </c:pt>
                <c:pt idx="7">
                  <c:v>领导不重视</c:v>
                </c:pt>
                <c:pt idx="8">
                  <c:v>没有合适的供应商</c:v>
                </c:pt>
                <c:pt idx="9">
                  <c:v>暂未遇到什么困难</c:v>
                </c:pt>
              </c:strCache>
            </c:strRef>
          </c:cat>
          <c:val>
            <c:numRef>
              <c:f>Sheet1!$B$2:$K$2</c:f>
              <c:numCache>
                <c:formatCode>0.0_ </c:formatCode>
                <c:ptCount val="10"/>
                <c:pt idx="0">
                  <c:v>27.3356401384083</c:v>
                </c:pt>
                <c:pt idx="1">
                  <c:v>23.1833910034602</c:v>
                </c:pt>
                <c:pt idx="2">
                  <c:v>19.0311418685121</c:v>
                </c:pt>
                <c:pt idx="3">
                  <c:v>18.9158016147636</c:v>
                </c:pt>
                <c:pt idx="4">
                  <c:v>18.800461361015</c:v>
                </c:pt>
                <c:pt idx="5">
                  <c:v>17.8777393310265</c:v>
                </c:pt>
                <c:pt idx="6">
                  <c:v>16.6089965397924</c:v>
                </c:pt>
                <c:pt idx="7">
                  <c:v>12.9181084198385</c:v>
                </c:pt>
                <c:pt idx="8">
                  <c:v>11.6493656286044</c:v>
                </c:pt>
                <c:pt idx="9">
                  <c:v>9.91926182237601</c:v>
                </c:pt>
              </c:numCache>
            </c:numRef>
          </c:val>
        </c:ser>
        <c:dLbls>
          <c:showLegendKey val="0"/>
          <c:showVal val="0"/>
          <c:showCatName val="0"/>
          <c:showSerName val="0"/>
          <c:showPercent val="0"/>
          <c:showBubbleSize val="0"/>
        </c:dLbls>
        <c:gapWidth val="150"/>
        <c:axId val="745693816"/>
        <c:axId val="74574791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
                      </c:pt>
                    </c:strCache>
                  </c:strRef>
                </c:tx>
                <c:spPr>
                  <a:solidFill>
                    <a:schemeClr val="accent2"/>
                  </a:solidFill>
                  <a:ln>
                    <a:noFill/>
                  </a:ln>
                  <a:effectLst/>
                </c:spPr>
                <c:invertIfNegative val="0"/>
                <c:dLbls>
                  <c:delete val="1"/>
                </c:dLbls>
                <c:cat>
                  <c:strRef>
                    <c:extLst>
                      <c:ext uri="{02D57815-91ED-43cb-92C2-25804820EDAC}">
                        <c15:fullRef>
                          <c15:sqref/>
                        </c15:fullRef>
                        <c15:formulaRef>
                          <c15:sqref>Sheet1!$B$1:$K$1</c15:sqref>
                        </c15:formulaRef>
                      </c:ext>
                    </c:extLst>
                    <c:strCache>
                      <c:ptCount val="10"/>
                      <c:pt idx="0">
                        <c:v>员工参与度/喜好度一般</c:v>
                      </c:pt>
                      <c:pt idx="1">
                        <c:v>效果难以量化衡量</c:v>
                      </c:pt>
                      <c:pt idx="2">
                        <c:v>落地实施人手不足</c:v>
                      </c:pt>
                      <c:pt idx="3">
                        <c:v>操作繁琐，耗时耗力</c:v>
                      </c:pt>
                      <c:pt idx="4">
                        <c:v>预算有限</c:v>
                      </c:pt>
                      <c:pt idx="5">
                        <c:v>企业内部难以达成共识，推进困难</c:v>
                      </c:pt>
                      <c:pt idx="6">
                        <c:v>方案设计难度高</c:v>
                      </c:pt>
                      <c:pt idx="7">
                        <c:v>领导不重视</c:v>
                      </c:pt>
                      <c:pt idx="8">
                        <c:v>没有合适的供应商</c:v>
                      </c:pt>
                      <c:pt idx="9">
                        <c:v>暂未遇到什么困难</c:v>
                      </c:pt>
                    </c:strCache>
                  </c:strRef>
                </c:cat>
                <c:val>
                  <c:numRef>
                    <c:extLst>
                      <c:ext uri="{02D57815-91ED-43cb-92C2-25804820EDAC}">
                        <c15:formulaRef>
                          <c15:sqref>Sheet1!#REF!</c15:sqref>
                        </c15:formulaRef>
                      </c:ext>
                    </c:extLst>
                    <c:numCache>
                      <c:formatCode>General</c:formatCode>
                      <c:ptCount val="1"/>
                      <c:pt idx="0">
                        <c:v>1</c:v>
                      </c:pt>
                    </c:numCache>
                  </c:numRef>
                </c:val>
              </c15:ser>
            </c15:filteredBarSeries>
          </c:ext>
        </c:extLst>
      </c:barChart>
      <c:catAx>
        <c:axId val="745693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1"/>
        <c:axPos val="t"/>
        <c:numFmt formatCode="0.0_ " sourceLinked="1"/>
        <c:majorTickMark val="none"/>
        <c:minorTickMark val="none"/>
        <c:tickLblPos val="nextTo"/>
        <c:txPr>
          <a:bodyPr rot="-60000000" spcFirstLastPara="0"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spPr>
        <a:noFill/>
        <a:ln>
          <a:noFill/>
        </a:ln>
        <a:effectLst/>
      </c:spPr>
    </c:plotArea>
    <c:plotVisOnly val="1"/>
    <c:dispBlanksAs val="gap"/>
    <c:showDLblsOverMax val="0"/>
  </c:chart>
  <c:spPr>
    <a:noFill/>
    <a:ln>
      <a:noFill/>
    </a:ln>
    <a:effectLst/>
  </c:spPr>
  <c:txPr>
    <a:bodyPr anchor="ctr"/>
    <a:lstStyle/>
    <a:p>
      <a:pPr>
        <a:defRPr lang="zh-CN" sz="105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8557140638"/>
          <c:y val="0.0464527027027027"/>
          <c:w val="0.480746041762408"/>
          <c:h val="0.907094594594595"/>
        </c:manualLayout>
      </c:layout>
      <c:barChart>
        <c:barDir val="bar"/>
        <c:grouping val="percentStacked"/>
        <c:varyColors val="0"/>
        <c:ser>
          <c:idx val="0"/>
          <c:order val="0"/>
          <c:tx>
            <c:strRef>
              <c:f>Sheet1!$A$2</c:f>
              <c:strCache>
                <c:ptCount val="1"/>
                <c:pt idx="0">
                  <c:v>有明确的战略，实施多年，已经非常成熟</c:v>
                </c:pt>
              </c:strCache>
            </c:strRef>
          </c:tx>
          <c:spPr>
            <a:solidFill>
              <a:schemeClr val="accent1"/>
            </a:solidFill>
            <a:ln>
              <a:noFill/>
            </a:ln>
            <a:effectLst/>
          </c:spPr>
          <c:invertIfNegative val="0"/>
          <c:dPt>
            <c:idx val="0"/>
            <c:invertIfNegative val="0"/>
            <c:bubble3D val="0"/>
            <c:spPr>
              <a:solidFill>
                <a:schemeClr val="accent1"/>
              </a:solidFill>
              <a:ln>
                <a:noFill/>
              </a:ln>
              <a:effectLst/>
            </c:spPr>
          </c:dPt>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整体情况</c:v>
                </c:pt>
              </c:strCache>
            </c:strRef>
          </c:cat>
          <c:val>
            <c:numRef>
              <c:f>Sheet1!$B$2</c:f>
              <c:numCache>
                <c:formatCode>0.0_ </c:formatCode>
                <c:ptCount val="1"/>
                <c:pt idx="0">
                  <c:v>17.8010471204188</c:v>
                </c:pt>
              </c:numCache>
            </c:numRef>
          </c:val>
        </c:ser>
        <c:ser>
          <c:idx val="1"/>
          <c:order val="1"/>
          <c:tx>
            <c:strRef>
              <c:f>Sheet1!$A$3</c:f>
              <c:strCache>
                <c:ptCount val="1"/>
                <c:pt idx="0">
                  <c:v>有明确的战略，边实施边完善的阶段</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整体情况</c:v>
                </c:pt>
              </c:strCache>
            </c:strRef>
          </c:cat>
          <c:val>
            <c:numRef>
              <c:f>Sheet1!$B$3</c:f>
              <c:numCache>
                <c:formatCode>0.0_ </c:formatCode>
                <c:ptCount val="1"/>
                <c:pt idx="0">
                  <c:v>23.979057591623</c:v>
                </c:pt>
              </c:numCache>
            </c:numRef>
          </c:val>
        </c:ser>
        <c:ser>
          <c:idx val="2"/>
          <c:order val="2"/>
          <c:tx>
            <c:strRef>
              <c:f>Sheet1!$A$4</c:f>
              <c:strCache>
                <c:ptCount val="1"/>
                <c:pt idx="0">
                  <c:v>数字化战略正在布局中</c:v>
                </c:pt>
              </c:strCache>
            </c:strRef>
          </c:tx>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整体情况</c:v>
                </c:pt>
              </c:strCache>
            </c:strRef>
          </c:cat>
          <c:val>
            <c:numRef>
              <c:f>Sheet1!$B$4</c:f>
              <c:numCache>
                <c:formatCode>0.0_ </c:formatCode>
                <c:ptCount val="1"/>
                <c:pt idx="0">
                  <c:v>16.2303664921466</c:v>
                </c:pt>
              </c:numCache>
            </c:numRef>
          </c:val>
        </c:ser>
        <c:ser>
          <c:idx val="3"/>
          <c:order val="3"/>
          <c:tx>
            <c:strRef>
              <c:f>Sheet1!$A$5</c:f>
              <c:strCache>
                <c:ptCount val="1"/>
                <c:pt idx="0">
                  <c:v>虽然没有战略，但局部有尝试 </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整体情况</c:v>
                </c:pt>
              </c:strCache>
            </c:strRef>
          </c:cat>
          <c:val>
            <c:numRef>
              <c:f>Sheet1!$B$5</c:f>
              <c:numCache>
                <c:formatCode>0.0_ </c:formatCode>
                <c:ptCount val="1"/>
                <c:pt idx="0">
                  <c:v>21.7801047120419</c:v>
                </c:pt>
              </c:numCache>
            </c:numRef>
          </c:val>
        </c:ser>
        <c:ser>
          <c:idx val="4"/>
          <c:order val="4"/>
          <c:tx>
            <c:strRef>
              <c:f>Sheet1!$A$6</c:f>
              <c:strCache>
                <c:ptCount val="1"/>
                <c:pt idx="0">
                  <c:v>目前完全没有关注到这一块 </c:v>
                </c:pt>
              </c:strCache>
            </c:strRef>
          </c:tx>
          <c:spPr>
            <a:solidFill>
              <a:srgbClr val="FFDF6A"/>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整体情况</c:v>
                </c:pt>
              </c:strCache>
            </c:strRef>
          </c:cat>
          <c:val>
            <c:numRef>
              <c:f>Sheet1!$B$6</c:f>
              <c:numCache>
                <c:formatCode>0.0_ </c:formatCode>
                <c:ptCount val="1"/>
                <c:pt idx="0">
                  <c:v>20.2094240837696</c:v>
                </c:pt>
              </c:numCache>
            </c:numRef>
          </c:val>
        </c:ser>
        <c:dLbls>
          <c:showLegendKey val="0"/>
          <c:showVal val="1"/>
          <c:showCatName val="0"/>
          <c:showSerName val="0"/>
          <c:showPercent val="0"/>
          <c:showBubbleSize val="0"/>
        </c:dLbls>
        <c:gapWidth val="4"/>
        <c:overlap val="100"/>
        <c:axId val="63412997"/>
        <c:axId val="851072714"/>
      </c:barChart>
      <c:catAx>
        <c:axId val="63412997"/>
        <c:scaling>
          <c:orientation val="minMax"/>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851072714"/>
        <c:crosses val="autoZero"/>
        <c:auto val="1"/>
        <c:lblAlgn val="ctr"/>
        <c:lblOffset val="100"/>
        <c:noMultiLvlLbl val="0"/>
      </c:catAx>
      <c:valAx>
        <c:axId val="851072714"/>
        <c:scaling>
          <c:orientation val="minMax"/>
        </c:scaling>
        <c:delete val="1"/>
        <c:axPos val="b"/>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63412997"/>
        <c:crosses val="autoZero"/>
        <c:crossBetween val="between"/>
      </c:valAx>
      <c:spPr>
        <a:noFill/>
        <a:ln>
          <a:noFill/>
        </a:ln>
        <a:effectLst/>
      </c:spPr>
    </c:plotArea>
    <c:legend>
      <c:legendPos val="r"/>
      <c:layout>
        <c:manualLayout>
          <c:xMode val="edge"/>
          <c:yMode val="edge"/>
          <c:x val="0.600040885693833"/>
          <c:y val="0.0747466216216216"/>
          <c:w val="0.356435325239472"/>
          <c:h val="0.863386824324324"/>
        </c:manualLayout>
      </c:layout>
      <c:overlay val="0"/>
      <c:spPr>
        <a:noFill/>
        <a:ln>
          <a:noFill/>
        </a:ln>
        <a:effectLst/>
      </c:spPr>
      <c:txPr>
        <a:bodyPr rot="0" spcFirstLastPara="0"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nchor="ctr"/>
    <a:lstStyle/>
    <a:p>
      <a:pPr>
        <a:defRPr lang="zh-CN" sz="1200"/>
      </a:pP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95000"/>
                    <a:lumOff val="5000"/>
                  </a:schemeClr>
                </a:solidFill>
                <a:latin typeface="+mn-ea"/>
                <a:ea typeface="+mn-ea"/>
                <a:cs typeface="+mn-cs"/>
              </a:defRPr>
            </a:pPr>
            <a:r>
              <a:rPr lang="zh-CN" altLang="en-US" sz="1200" b="1" i="0" u="none" strike="noStrike" baseline="0" dirty="0">
                <a:effectLst/>
              </a:rPr>
              <a:t>数字化转型可能带给员工的负面体验中，企业比较担忧的有？</a:t>
            </a:r>
            <a:endParaRPr lang="en-US" altLang="zh-CN" sz="1200" b="1" dirty="0">
              <a:solidFill>
                <a:schemeClr val="tx1">
                  <a:lumMod val="95000"/>
                  <a:lumOff val="5000"/>
                </a:schemeClr>
              </a:solidFill>
              <a:latin typeface="+mn-ea"/>
              <a:ea typeface="+mn-ea"/>
            </a:endParaRPr>
          </a:p>
        </c:rich>
      </c:tx>
      <c:layout>
        <c:manualLayout>
          <c:xMode val="edge"/>
          <c:yMode val="edge"/>
          <c:x val="0.333646084751837"/>
          <c:y val="0.0219989822823453"/>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Sheet1!$B$1:$H$1</c:f>
              <c:strCache>
                <c:ptCount val="7"/>
                <c:pt idx="0">
                  <c:v>数字化平台迭代太快，需要一直学习/适应</c:v>
                </c:pt>
                <c:pt idx="1">
                  <c:v>数字化以后，需要流程审批的工作量反倒增加了</c:v>
                </c:pt>
                <c:pt idx="2">
                  <c:v>数字化以后，员工被监控的感觉更强</c:v>
                </c:pt>
                <c:pt idx="3">
                  <c:v>终端数量过多，操作复杂</c:v>
                </c:pt>
                <c:pt idx="4">
                  <c:v>平台/工具上线，培训不到位</c:v>
                </c:pt>
                <c:pt idx="5">
                  <c:v>数字化工具不够便捷</c:v>
                </c:pt>
                <c:pt idx="6">
                  <c:v>数字化平台/工具不贴合需求</c:v>
                </c:pt>
              </c:strCache>
            </c:strRef>
          </c:cat>
          <c:val>
            <c:numRef>
              <c:f>Sheet1!$B$2:$H$2</c:f>
              <c:numCache>
                <c:formatCode>0.0_ </c:formatCode>
                <c:ptCount val="7"/>
                <c:pt idx="0">
                  <c:v>31.2572087658593</c:v>
                </c:pt>
                <c:pt idx="1">
                  <c:v>29.6424452133795</c:v>
                </c:pt>
                <c:pt idx="2">
                  <c:v>27.9123414071511</c:v>
                </c:pt>
                <c:pt idx="3">
                  <c:v>26.643598615917</c:v>
                </c:pt>
                <c:pt idx="4">
                  <c:v>24.79815455594</c:v>
                </c:pt>
                <c:pt idx="5">
                  <c:v>20.1845444059977</c:v>
                </c:pt>
                <c:pt idx="6">
                  <c:v>19.2618223760092</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a:solidFill>
                <a:schemeClr val="accent2"/>
              </a:solidFill>
              <a:round/>
            </a:ln>
            <a:effectLst/>
          </c:spPr>
          <c:marker>
            <c:symbol val="none"/>
          </c:marker>
          <c:dLbls>
            <c:delete val="1"/>
          </c:dLbls>
          <c:cat>
            <c:strRef>
              <c:f>Sheet1!$B$1:$H$1</c:f>
              <c:strCache>
                <c:ptCount val="7"/>
                <c:pt idx="0">
                  <c:v>数字化平台迭代太快，需要一直学习/适应</c:v>
                </c:pt>
                <c:pt idx="1">
                  <c:v>数字化以后，需要流程审批的工作量反倒增加了</c:v>
                </c:pt>
                <c:pt idx="2">
                  <c:v>数字化以后，员工被监控的感觉更强</c:v>
                </c:pt>
                <c:pt idx="3">
                  <c:v>终端数量过多，操作复杂</c:v>
                </c:pt>
                <c:pt idx="4">
                  <c:v>平台/工具上线，培训不到位</c:v>
                </c:pt>
                <c:pt idx="5">
                  <c:v>数字化工具不够便捷</c:v>
                </c:pt>
                <c:pt idx="6">
                  <c:v>数字化平台/工具不贴合需求</c:v>
                </c:pt>
              </c:strCache>
            </c:strRef>
          </c:cat>
          <c:val>
            <c:numRef>
              <c:f>Sheet1!$B$3:$H$3</c:f>
              <c:numCache>
                <c:formatCode>0.0_ </c:formatCode>
                <c:ptCount val="7"/>
                <c:pt idx="0">
                  <c:v>37.125748502994</c:v>
                </c:pt>
                <c:pt idx="1">
                  <c:v>30.5389221556886</c:v>
                </c:pt>
                <c:pt idx="2">
                  <c:v>26.3473053892216</c:v>
                </c:pt>
                <c:pt idx="3">
                  <c:v>35.9281437125749</c:v>
                </c:pt>
                <c:pt idx="4">
                  <c:v>28.1437125748503</c:v>
                </c:pt>
                <c:pt idx="5">
                  <c:v>18.562874251497</c:v>
                </c:pt>
                <c:pt idx="6">
                  <c:v>19.1616766467066</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9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80289601624"/>
          <c:y val="0.0318757083211273"/>
          <c:w val="0.767136874075974"/>
          <c:h val="0.662808073455305"/>
        </c:manualLayout>
      </c:layout>
      <c:barChart>
        <c:barDir val="bar"/>
        <c:grouping val="percentStacked"/>
        <c:varyColors val="0"/>
        <c:ser>
          <c:idx val="0"/>
          <c:order val="0"/>
          <c:tx>
            <c:strRef>
              <c:f>Sheet1!$B$1</c:f>
              <c:strCache>
                <c:ptCount val="1"/>
                <c:pt idx="0">
                  <c:v>有明确的战略，实施多年，已经非常成熟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Sheet1!$B$2:$B$4</c:f>
              <c:numCache>
                <c:formatCode>0.0_ </c:formatCode>
                <c:ptCount val="3"/>
                <c:pt idx="0">
                  <c:v>16.5217391304348</c:v>
                </c:pt>
                <c:pt idx="1">
                  <c:v>30.3225806451613</c:v>
                </c:pt>
                <c:pt idx="2">
                  <c:v>15.7733537519142</c:v>
                </c:pt>
              </c:numCache>
            </c:numRef>
          </c:val>
        </c:ser>
        <c:ser>
          <c:idx val="1"/>
          <c:order val="1"/>
          <c:tx>
            <c:strRef>
              <c:f>Sheet1!$C$1</c:f>
              <c:strCache>
                <c:ptCount val="1"/>
                <c:pt idx="0">
                  <c:v>有明确的战略，边实施边完善的阶段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Sheet1!$C$2:$C$4</c:f>
              <c:numCache>
                <c:formatCode>0.0_ </c:formatCode>
                <c:ptCount val="3"/>
                <c:pt idx="0">
                  <c:v>20</c:v>
                </c:pt>
                <c:pt idx="1">
                  <c:v>32.9032258064516</c:v>
                </c:pt>
                <c:pt idx="2">
                  <c:v>22.5114854517611</c:v>
                </c:pt>
              </c:numCache>
            </c:numRef>
          </c:val>
        </c:ser>
        <c:ser>
          <c:idx val="2"/>
          <c:order val="2"/>
          <c:tx>
            <c:strRef>
              <c:f>Sheet1!$D$1</c:f>
              <c:strCache>
                <c:ptCount val="1"/>
                <c:pt idx="0">
                  <c:v>数字化战略正在布局中</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Sheet1!$D$2:$D$4</c:f>
              <c:numCache>
                <c:formatCode>0.0_ </c:formatCode>
                <c:ptCount val="3"/>
                <c:pt idx="0">
                  <c:v>22.6086956521739</c:v>
                </c:pt>
                <c:pt idx="1">
                  <c:v>16.7741935483871</c:v>
                </c:pt>
                <c:pt idx="2">
                  <c:v>13.9356814701378</c:v>
                </c:pt>
              </c:numCache>
            </c:numRef>
          </c:val>
        </c:ser>
        <c:ser>
          <c:idx val="3"/>
          <c:order val="3"/>
          <c:tx>
            <c:strRef>
              <c:f>Sheet1!$E$1</c:f>
              <c:strCache>
                <c:ptCount val="1"/>
                <c:pt idx="0">
                  <c:v>虽然没有战略，但局部有尝试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Sheet1!$E$2:$E$4</c:f>
              <c:numCache>
                <c:formatCode>0.0_ </c:formatCode>
                <c:ptCount val="3"/>
                <c:pt idx="0">
                  <c:v>20</c:v>
                </c:pt>
                <c:pt idx="1">
                  <c:v>14.1935483870968</c:v>
                </c:pt>
                <c:pt idx="2">
                  <c:v>23.583460949464</c:v>
                </c:pt>
              </c:numCache>
            </c:numRef>
          </c:val>
        </c:ser>
        <c:ser>
          <c:idx val="4"/>
          <c:order val="4"/>
          <c:tx>
            <c:strRef>
              <c:f>Sheet1!$F$1</c:f>
              <c:strCache>
                <c:ptCount val="1"/>
                <c:pt idx="0">
                  <c:v>目前完全没有关注到这一块 </c:v>
                </c:pt>
              </c:strCache>
            </c:strRef>
          </c:tx>
          <c:spPr>
            <a:solidFill>
              <a:srgbClr val="FFDF6A"/>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外企</c:v>
                </c:pt>
                <c:pt idx="1">
                  <c:v>国企</c:v>
                </c:pt>
                <c:pt idx="2">
                  <c:v>民企</c:v>
                </c:pt>
              </c:strCache>
            </c:strRef>
          </c:cat>
          <c:val>
            <c:numRef>
              <c:f>Sheet1!$F$2:$F$4</c:f>
              <c:numCache>
                <c:formatCode>0.0_ </c:formatCode>
                <c:ptCount val="3"/>
                <c:pt idx="0">
                  <c:v>20.8695652173913</c:v>
                </c:pt>
                <c:pt idx="1">
                  <c:v>5.80645161290323</c:v>
                </c:pt>
                <c:pt idx="2">
                  <c:v>24.1960183767228</c:v>
                </c:pt>
              </c:numCache>
            </c:numRef>
          </c:val>
        </c:ser>
        <c:dLbls>
          <c:showLegendKey val="0"/>
          <c:showVal val="1"/>
          <c:showCatName val="0"/>
          <c:showSerName val="0"/>
          <c:showPercent val="0"/>
          <c:showBubbleSize val="0"/>
        </c:dLbls>
        <c:gapWidth val="150"/>
        <c:overlap val="100"/>
        <c:axId val="432490136"/>
        <c:axId val="432494056"/>
      </c:barChart>
      <c:catAx>
        <c:axId val="432490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95000"/>
                    <a:lumOff val="5000"/>
                  </a:schemeClr>
                </a:solidFill>
                <a:latin typeface="+mn-lt"/>
                <a:ea typeface="+mn-ea"/>
                <a:cs typeface="+mn-cs"/>
              </a:defRPr>
            </a:pPr>
          </a:p>
        </c:txPr>
        <c:crossAx val="432494056"/>
        <c:crosses val="autoZero"/>
        <c:auto val="1"/>
        <c:lblAlgn val="ctr"/>
        <c:lblOffset val="100"/>
        <c:noMultiLvlLbl val="0"/>
      </c:catAx>
      <c:valAx>
        <c:axId val="432494056"/>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4324901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3"/>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4"/>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122746553552492"/>
          <c:y val="0.698233746711763"/>
          <c:w val="0.819194061505832"/>
          <c:h val="0.254415633220594"/>
        </c:manualLayout>
      </c:layout>
      <c:overlay val="0"/>
      <c:spPr>
        <a:noFill/>
        <a:ln>
          <a:noFill/>
        </a:ln>
        <a:effectLst/>
      </c:spPr>
      <c:txPr>
        <a:bodyPr rot="0" spcFirstLastPara="1" vertOverflow="ellipsis" vert="horz" wrap="square" anchor="ctr" anchorCtr="1"/>
        <a:lstStyle/>
        <a:p>
          <a:pPr algn="just">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0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183636497296"/>
          <c:y val="0.178466898101878"/>
          <c:w val="0.652723336077332"/>
          <c:h val="0.776134488061778"/>
        </c:manualLayout>
      </c:layout>
      <c:barChart>
        <c:barDir val="bar"/>
        <c:grouping val="percentStacked"/>
        <c:varyColors val="0"/>
        <c:ser>
          <c:idx val="0"/>
          <c:order val="0"/>
          <c:tx>
            <c:strRef>
              <c:f>Sheet1!$B$1</c:f>
              <c:strCache>
                <c:ptCount val="1"/>
                <c:pt idx="0">
                  <c:v>有明确的战略，实施多年，已经非常成熟</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高新技术产业</c:v>
                </c:pt>
                <c:pt idx="1">
                  <c:v>能源/公共事业</c:v>
                </c:pt>
                <c:pt idx="2">
                  <c:v>制造业</c:v>
                </c:pt>
                <c:pt idx="3">
                  <c:v>互联网/软件/信息技术业</c:v>
                </c:pt>
                <c:pt idx="4">
                  <c:v>餐饮/服务业</c:v>
                </c:pt>
                <c:pt idx="5">
                  <c:v>批发零售业</c:v>
                </c:pt>
                <c:pt idx="6">
                  <c:v>建筑及房地产业</c:v>
                </c:pt>
              </c:strCache>
            </c:strRef>
          </c:cat>
          <c:val>
            <c:numRef>
              <c:f>Sheet1!$B$2:$B$8</c:f>
              <c:numCache>
                <c:formatCode>0.0_ </c:formatCode>
                <c:ptCount val="7"/>
                <c:pt idx="0">
                  <c:v>30.4347826086957</c:v>
                </c:pt>
                <c:pt idx="1">
                  <c:v>26.25</c:v>
                </c:pt>
                <c:pt idx="2">
                  <c:v>22.9357798165138</c:v>
                </c:pt>
                <c:pt idx="3">
                  <c:v>16.8141592920354</c:v>
                </c:pt>
                <c:pt idx="4">
                  <c:v>15.5555555555556</c:v>
                </c:pt>
                <c:pt idx="5">
                  <c:v>11.8556701030928</c:v>
                </c:pt>
                <c:pt idx="6">
                  <c:v>11.4754098360656</c:v>
                </c:pt>
              </c:numCache>
            </c:numRef>
          </c:val>
        </c:ser>
        <c:ser>
          <c:idx val="1"/>
          <c:order val="1"/>
          <c:tx>
            <c:strRef>
              <c:f>Sheet1!$C$1</c:f>
              <c:strCache>
                <c:ptCount val="1"/>
                <c:pt idx="0">
                  <c:v>有明确的战略，边实施边完善的阶段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高新技术产业</c:v>
                </c:pt>
                <c:pt idx="1">
                  <c:v>能源/公共事业</c:v>
                </c:pt>
                <c:pt idx="2">
                  <c:v>制造业</c:v>
                </c:pt>
                <c:pt idx="3">
                  <c:v>互联网/软件/信息技术业</c:v>
                </c:pt>
                <c:pt idx="4">
                  <c:v>餐饮/服务业</c:v>
                </c:pt>
                <c:pt idx="5">
                  <c:v>批发零售业</c:v>
                </c:pt>
                <c:pt idx="6">
                  <c:v>建筑及房地产业</c:v>
                </c:pt>
              </c:strCache>
            </c:strRef>
          </c:cat>
          <c:val>
            <c:numRef>
              <c:f>Sheet1!$C$2:$C$8</c:f>
              <c:numCache>
                <c:formatCode>0.0_ </c:formatCode>
                <c:ptCount val="7"/>
                <c:pt idx="0">
                  <c:v>33.3333333333333</c:v>
                </c:pt>
                <c:pt idx="1">
                  <c:v>30</c:v>
                </c:pt>
                <c:pt idx="2">
                  <c:v>20.1834862385321</c:v>
                </c:pt>
                <c:pt idx="3">
                  <c:v>29.2035398230088</c:v>
                </c:pt>
                <c:pt idx="4">
                  <c:v>42.2222222222222</c:v>
                </c:pt>
                <c:pt idx="5">
                  <c:v>11.340206185567</c:v>
                </c:pt>
                <c:pt idx="6">
                  <c:v>31.1475409836066</c:v>
                </c:pt>
              </c:numCache>
            </c:numRef>
          </c:val>
        </c:ser>
        <c:ser>
          <c:idx val="2"/>
          <c:order val="2"/>
          <c:tx>
            <c:strRef>
              <c:f>Sheet1!$D$1</c:f>
              <c:strCache>
                <c:ptCount val="1"/>
                <c:pt idx="0">
                  <c:v>数字化战略正在布局中</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高新技术产业</c:v>
                </c:pt>
                <c:pt idx="1">
                  <c:v>能源/公共事业</c:v>
                </c:pt>
                <c:pt idx="2">
                  <c:v>制造业</c:v>
                </c:pt>
                <c:pt idx="3">
                  <c:v>互联网/软件/信息技术业</c:v>
                </c:pt>
                <c:pt idx="4">
                  <c:v>餐饮/服务业</c:v>
                </c:pt>
                <c:pt idx="5">
                  <c:v>批发零售业</c:v>
                </c:pt>
                <c:pt idx="6">
                  <c:v>建筑及房地产业</c:v>
                </c:pt>
              </c:strCache>
            </c:strRef>
          </c:cat>
          <c:val>
            <c:numRef>
              <c:f>Sheet1!$D$2:$D$8</c:f>
              <c:numCache>
                <c:formatCode>0.0_ </c:formatCode>
                <c:ptCount val="7"/>
                <c:pt idx="0">
                  <c:v>13.0434782608696</c:v>
                </c:pt>
                <c:pt idx="1">
                  <c:v>21.25</c:v>
                </c:pt>
                <c:pt idx="2">
                  <c:v>19.2660550458716</c:v>
                </c:pt>
                <c:pt idx="3">
                  <c:v>14.1592920353982</c:v>
                </c:pt>
                <c:pt idx="4">
                  <c:v>20</c:v>
                </c:pt>
                <c:pt idx="5">
                  <c:v>12.8865979381443</c:v>
                </c:pt>
                <c:pt idx="6">
                  <c:v>8.19672131147541</c:v>
                </c:pt>
              </c:numCache>
            </c:numRef>
          </c:val>
        </c:ser>
        <c:ser>
          <c:idx val="3"/>
          <c:order val="3"/>
          <c:tx>
            <c:strRef>
              <c:f>Sheet1!$E$1</c:f>
              <c:strCache>
                <c:ptCount val="1"/>
                <c:pt idx="0">
                  <c:v>虽然没有战略，但局部有尝试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高新技术产业</c:v>
                </c:pt>
                <c:pt idx="1">
                  <c:v>能源/公共事业</c:v>
                </c:pt>
                <c:pt idx="2">
                  <c:v>制造业</c:v>
                </c:pt>
                <c:pt idx="3">
                  <c:v>互联网/软件/信息技术业</c:v>
                </c:pt>
                <c:pt idx="4">
                  <c:v>餐饮/服务业</c:v>
                </c:pt>
                <c:pt idx="5">
                  <c:v>批发零售业</c:v>
                </c:pt>
                <c:pt idx="6">
                  <c:v>建筑及房地产业</c:v>
                </c:pt>
              </c:strCache>
            </c:strRef>
          </c:cat>
          <c:val>
            <c:numRef>
              <c:f>Sheet1!$E$2:$E$8</c:f>
              <c:numCache>
                <c:formatCode>0.0_ </c:formatCode>
                <c:ptCount val="7"/>
                <c:pt idx="0">
                  <c:v>20.2898550724638</c:v>
                </c:pt>
                <c:pt idx="1">
                  <c:v>13.75</c:v>
                </c:pt>
                <c:pt idx="2">
                  <c:v>14.6788990825688</c:v>
                </c:pt>
                <c:pt idx="3">
                  <c:v>28.3185840707965</c:v>
                </c:pt>
                <c:pt idx="4">
                  <c:v>11.1111111111111</c:v>
                </c:pt>
                <c:pt idx="5">
                  <c:v>28.3505154639175</c:v>
                </c:pt>
                <c:pt idx="6">
                  <c:v>29.5081967213115</c:v>
                </c:pt>
              </c:numCache>
            </c:numRef>
          </c:val>
        </c:ser>
        <c:ser>
          <c:idx val="4"/>
          <c:order val="4"/>
          <c:tx>
            <c:strRef>
              <c:f>Sheet1!$F$1</c:f>
              <c:strCache>
                <c:ptCount val="1"/>
                <c:pt idx="0">
                  <c:v>目前完全没有关注到这一块 </c:v>
                </c:pt>
              </c:strCache>
            </c:strRef>
          </c:tx>
          <c:spPr>
            <a:solidFill>
              <a:srgbClr val="FFDF6A"/>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高新技术产业</c:v>
                </c:pt>
                <c:pt idx="1">
                  <c:v>能源/公共事业</c:v>
                </c:pt>
                <c:pt idx="2">
                  <c:v>制造业</c:v>
                </c:pt>
                <c:pt idx="3">
                  <c:v>互联网/软件/信息技术业</c:v>
                </c:pt>
                <c:pt idx="4">
                  <c:v>餐饮/服务业</c:v>
                </c:pt>
                <c:pt idx="5">
                  <c:v>批发零售业</c:v>
                </c:pt>
                <c:pt idx="6">
                  <c:v>建筑及房地产业</c:v>
                </c:pt>
              </c:strCache>
            </c:strRef>
          </c:cat>
          <c:val>
            <c:numRef>
              <c:f>Sheet1!$F$2:$F$8</c:f>
              <c:numCache>
                <c:formatCode>0.0_ </c:formatCode>
                <c:ptCount val="7"/>
                <c:pt idx="0">
                  <c:v>2.89855072463768</c:v>
                </c:pt>
                <c:pt idx="1">
                  <c:v>8.75</c:v>
                </c:pt>
                <c:pt idx="2">
                  <c:v>22.9357798165138</c:v>
                </c:pt>
                <c:pt idx="3">
                  <c:v>11.5044247787611</c:v>
                </c:pt>
                <c:pt idx="4">
                  <c:v>11.1111111111111</c:v>
                </c:pt>
                <c:pt idx="5">
                  <c:v>35.5670103092784</c:v>
                </c:pt>
                <c:pt idx="6">
                  <c:v>19.672131147541</c:v>
                </c:pt>
              </c:numCache>
            </c:numRef>
          </c:val>
        </c:ser>
        <c:dLbls>
          <c:showLegendKey val="0"/>
          <c:showVal val="1"/>
          <c:showCatName val="0"/>
          <c:showSerName val="0"/>
          <c:showPercent val="0"/>
          <c:showBubbleSize val="0"/>
        </c:dLbls>
        <c:gapWidth val="100"/>
        <c:overlap val="100"/>
        <c:axId val="428878296"/>
        <c:axId val="428879472"/>
      </c:barChart>
      <c:catAx>
        <c:axId val="428878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28879472"/>
        <c:crosses val="autoZero"/>
        <c:auto val="1"/>
        <c:lblAlgn val="ctr"/>
        <c:lblOffset val="100"/>
        <c:noMultiLvlLbl val="0"/>
      </c:catAx>
      <c:valAx>
        <c:axId val="428879472"/>
        <c:scaling>
          <c:orientation val="minMax"/>
        </c:scaling>
        <c:delete val="1"/>
        <c:axPos val="t"/>
        <c:numFmt formatCode="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28878296"/>
        <c:crosses val="autoZero"/>
        <c:crossBetween val="between"/>
      </c:valAx>
      <c:spPr>
        <a:noFill/>
        <a:ln>
          <a:noFill/>
        </a:ln>
        <a:effectLst/>
      </c:spPr>
    </c:plotArea>
    <c:plotVisOnly val="1"/>
    <c:dispBlanksAs val="gap"/>
    <c:showDLblsOverMax val="0"/>
  </c:chart>
  <c:spPr>
    <a:noFill/>
    <a:ln>
      <a:noFill/>
    </a:ln>
    <a:effectLst/>
  </c:spPr>
  <c:txPr>
    <a:bodyPr/>
    <a:lstStyle/>
    <a:p>
      <a:pPr>
        <a:defRPr lang="zh-CN" sz="90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1" i="0" u="none" strike="noStrike" kern="1200" spc="0" baseline="0">
                <a:solidFill>
                  <a:schemeClr val="tx1">
                    <a:lumMod val="95000"/>
                    <a:lumOff val="5000"/>
                  </a:schemeClr>
                </a:solidFill>
                <a:latin typeface="+mn-ea"/>
                <a:ea typeface="+mn-ea"/>
                <a:cs typeface="+mn-cs"/>
              </a:defRPr>
            </a:pPr>
            <a:r>
              <a:rPr lang="zh-CN" altLang="en-US" sz="1000" b="1" dirty="0">
                <a:solidFill>
                  <a:schemeClr val="tx1">
                    <a:lumMod val="95000"/>
                    <a:lumOff val="5000"/>
                  </a:schemeClr>
                </a:solidFill>
                <a:latin typeface="+mn-ea"/>
                <a:ea typeface="+mn-ea"/>
              </a:rPr>
              <a:t>成熟企业 </a:t>
            </a:r>
            <a:r>
              <a:rPr lang="en-US" altLang="zh-CN" sz="1000" b="1" dirty="0">
                <a:solidFill>
                  <a:schemeClr val="tx1">
                    <a:lumMod val="95000"/>
                    <a:lumOff val="5000"/>
                  </a:schemeClr>
                </a:solidFill>
                <a:latin typeface="+mn-ea"/>
                <a:ea typeface="+mn-ea"/>
              </a:rPr>
              <a:t>VS </a:t>
            </a:r>
            <a:r>
              <a:rPr lang="zh-CN" altLang="en-US" sz="1000" b="1" baseline="0" dirty="0">
                <a:solidFill>
                  <a:schemeClr val="tx1">
                    <a:lumMod val="95000"/>
                    <a:lumOff val="5000"/>
                  </a:schemeClr>
                </a:solidFill>
                <a:latin typeface="+mn-ea"/>
                <a:ea typeface="+mn-ea"/>
              </a:rPr>
              <a:t>平均水平</a:t>
            </a:r>
            <a:endParaRPr lang="zh-CN" altLang="en-US" sz="1000" b="1" dirty="0">
              <a:solidFill>
                <a:schemeClr val="tx1">
                  <a:lumMod val="95000"/>
                  <a:lumOff val="5000"/>
                </a:schemeClr>
              </a:solidFill>
              <a:latin typeface="+mn-ea"/>
              <a:ea typeface="+mn-ea"/>
            </a:endParaRPr>
          </a:p>
        </c:rich>
      </c:tx>
      <c:layout>
        <c:manualLayout>
          <c:xMode val="edge"/>
          <c:yMode val="edge"/>
          <c:x val="0.424688833608082"/>
          <c:y val="0.0168067226890756"/>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Sheet1!$B$1:$K$1</c:f>
              <c:strCache>
                <c:ptCount val="10"/>
                <c:pt idx="0">
                  <c:v>人力资源</c:v>
                </c:pt>
                <c:pt idx="1">
                  <c:v>财务</c:v>
                </c:pt>
                <c:pt idx="2">
                  <c:v>业务流程</c:v>
                </c:pt>
                <c:pt idx="3">
                  <c:v>行政</c:v>
                </c:pt>
                <c:pt idx="4">
                  <c:v>IT</c:v>
                </c:pt>
                <c:pt idx="5">
                  <c:v>运营机制</c:v>
                </c:pt>
                <c:pt idx="6">
                  <c:v>营销体系</c:v>
                </c:pt>
                <c:pt idx="7">
                  <c:v>客户体验/客户管理</c:v>
                </c:pt>
                <c:pt idx="8">
                  <c:v>工会</c:v>
                </c:pt>
                <c:pt idx="9">
                  <c:v>尚未落实到任何领域</c:v>
                </c:pt>
              </c:strCache>
            </c:strRef>
          </c:cat>
          <c:val>
            <c:numRef>
              <c:f>Sheet1!$B$2:$K$2</c:f>
              <c:numCache>
                <c:formatCode>0.0_ </c:formatCode>
                <c:ptCount val="10"/>
                <c:pt idx="0">
                  <c:v>44.3569553805774</c:v>
                </c:pt>
                <c:pt idx="1">
                  <c:v>39.7637795275591</c:v>
                </c:pt>
                <c:pt idx="2">
                  <c:v>30.7086614173228</c:v>
                </c:pt>
                <c:pt idx="3">
                  <c:v>29.002624671916</c:v>
                </c:pt>
                <c:pt idx="4">
                  <c:v>27.9527559055118</c:v>
                </c:pt>
                <c:pt idx="5">
                  <c:v>27.4278215223097</c:v>
                </c:pt>
                <c:pt idx="6">
                  <c:v>20.2099737532808</c:v>
                </c:pt>
                <c:pt idx="7">
                  <c:v>11.8110236220472</c:v>
                </c:pt>
                <c:pt idx="8">
                  <c:v>9.84251968503937</c:v>
                </c:pt>
                <c:pt idx="9">
                  <c:v>0.78740157480315</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a:solidFill>
                <a:schemeClr val="accent2"/>
              </a:solidFill>
              <a:round/>
            </a:ln>
            <a:effectLst/>
          </c:spPr>
          <c:marker>
            <c:symbol val="none"/>
          </c:marker>
          <c:dLbls>
            <c:delete val="1"/>
          </c:dLbls>
          <c:cat>
            <c:strRef>
              <c:f>Sheet1!$B$1:$K$1</c:f>
              <c:strCache>
                <c:ptCount val="10"/>
                <c:pt idx="0">
                  <c:v>人力资源</c:v>
                </c:pt>
                <c:pt idx="1">
                  <c:v>财务</c:v>
                </c:pt>
                <c:pt idx="2">
                  <c:v>业务流程</c:v>
                </c:pt>
                <c:pt idx="3">
                  <c:v>行政</c:v>
                </c:pt>
                <c:pt idx="4">
                  <c:v>IT</c:v>
                </c:pt>
                <c:pt idx="5">
                  <c:v>运营机制</c:v>
                </c:pt>
                <c:pt idx="6">
                  <c:v>营销体系</c:v>
                </c:pt>
                <c:pt idx="7">
                  <c:v>客户体验/客户管理</c:v>
                </c:pt>
                <c:pt idx="8">
                  <c:v>工会</c:v>
                </c:pt>
                <c:pt idx="9">
                  <c:v>尚未落实到任何领域</c:v>
                </c:pt>
              </c:strCache>
            </c:strRef>
          </c:cat>
          <c:val>
            <c:numRef>
              <c:f>Sheet1!$B$3:$K$3</c:f>
              <c:numCache>
                <c:formatCode>0.0_ </c:formatCode>
                <c:ptCount val="10"/>
                <c:pt idx="0">
                  <c:v>52.3529411764706</c:v>
                </c:pt>
                <c:pt idx="1">
                  <c:v>47.0588235294118</c:v>
                </c:pt>
                <c:pt idx="2">
                  <c:v>38.2352941176471</c:v>
                </c:pt>
                <c:pt idx="3">
                  <c:v>39.4117647058824</c:v>
                </c:pt>
                <c:pt idx="4">
                  <c:v>36.4705882352941</c:v>
                </c:pt>
                <c:pt idx="5">
                  <c:v>41.1764705882353</c:v>
                </c:pt>
                <c:pt idx="6">
                  <c:v>27.6470588235294</c:v>
                </c:pt>
                <c:pt idx="7">
                  <c:v>16.4705882352941</c:v>
                </c:pt>
                <c:pt idx="8">
                  <c:v>12.3529411764706</c:v>
                </c:pt>
                <c:pt idx="9">
                  <c:v>0</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2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1050"/>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外企</c:v>
                </c:pt>
              </c:strCache>
            </c:strRef>
          </c:tx>
          <c:spPr>
            <a:solidFill>
              <a:schemeClr val="accent1"/>
            </a:solidFill>
            <a:ln>
              <a:noFill/>
            </a:ln>
            <a:effectLst/>
          </c:spPr>
          <c:invertIfNegative val="0"/>
          <c:dLbls>
            <c:delete val="1"/>
          </c:dLbls>
          <c:cat>
            <c:strRef>
              <c:f>Sheet1!$B$1:$J$1</c:f>
              <c:strCache>
                <c:ptCount val="9"/>
                <c:pt idx="0">
                  <c:v>人力资源</c:v>
                </c:pt>
                <c:pt idx="1">
                  <c:v>财务</c:v>
                </c:pt>
                <c:pt idx="2">
                  <c:v>业务流程</c:v>
                </c:pt>
                <c:pt idx="3">
                  <c:v>行政</c:v>
                </c:pt>
                <c:pt idx="4">
                  <c:v>IT</c:v>
                </c:pt>
                <c:pt idx="5">
                  <c:v>运营机制</c:v>
                </c:pt>
                <c:pt idx="6">
                  <c:v>营销体系</c:v>
                </c:pt>
                <c:pt idx="7">
                  <c:v>客户体验/客户管理</c:v>
                </c:pt>
                <c:pt idx="8">
                  <c:v>工会</c:v>
                </c:pt>
              </c:strCache>
            </c:strRef>
          </c:cat>
          <c:val>
            <c:numRef>
              <c:f>Sheet1!$B$2:$J$2</c:f>
              <c:numCache>
                <c:formatCode>0.0_ </c:formatCode>
                <c:ptCount val="9"/>
                <c:pt idx="0">
                  <c:v>52.7472527472528</c:v>
                </c:pt>
                <c:pt idx="1">
                  <c:v>40.6593406593407</c:v>
                </c:pt>
                <c:pt idx="2">
                  <c:v>32.967032967033</c:v>
                </c:pt>
                <c:pt idx="3">
                  <c:v>24.1758241758242</c:v>
                </c:pt>
                <c:pt idx="4">
                  <c:v>45.0549450549451</c:v>
                </c:pt>
                <c:pt idx="5">
                  <c:v>26.3736263736264</c:v>
                </c:pt>
                <c:pt idx="6">
                  <c:v>28.5714285714286</c:v>
                </c:pt>
                <c:pt idx="7">
                  <c:v>15.3846153846154</c:v>
                </c:pt>
                <c:pt idx="8">
                  <c:v>10.989010989011</c:v>
                </c:pt>
              </c:numCache>
            </c:numRef>
          </c:val>
        </c:ser>
        <c:ser>
          <c:idx val="1"/>
          <c:order val="1"/>
          <c:tx>
            <c:strRef>
              <c:f>Sheet1!$A$3</c:f>
              <c:strCache>
                <c:ptCount val="1"/>
                <c:pt idx="0">
                  <c:v>国企</c:v>
                </c:pt>
              </c:strCache>
            </c:strRef>
          </c:tx>
          <c:spPr>
            <a:solidFill>
              <a:schemeClr val="accent2"/>
            </a:solidFill>
            <a:ln>
              <a:noFill/>
            </a:ln>
            <a:effectLst/>
          </c:spPr>
          <c:invertIfNegative val="0"/>
          <c:dLbls>
            <c:delete val="1"/>
          </c:dLbls>
          <c:cat>
            <c:strRef>
              <c:f>Sheet1!$B$1:$J$1</c:f>
              <c:strCache>
                <c:ptCount val="9"/>
                <c:pt idx="0">
                  <c:v>人力资源</c:v>
                </c:pt>
                <c:pt idx="1">
                  <c:v>财务</c:v>
                </c:pt>
                <c:pt idx="2">
                  <c:v>业务流程</c:v>
                </c:pt>
                <c:pt idx="3">
                  <c:v>行政</c:v>
                </c:pt>
                <c:pt idx="4">
                  <c:v>IT</c:v>
                </c:pt>
                <c:pt idx="5">
                  <c:v>运营机制</c:v>
                </c:pt>
                <c:pt idx="6">
                  <c:v>营销体系</c:v>
                </c:pt>
                <c:pt idx="7">
                  <c:v>客户体验/客户管理</c:v>
                </c:pt>
                <c:pt idx="8">
                  <c:v>工会</c:v>
                </c:pt>
              </c:strCache>
            </c:strRef>
          </c:cat>
          <c:val>
            <c:numRef>
              <c:f>Sheet1!$B$3:$J$3</c:f>
              <c:numCache>
                <c:formatCode>0.0_ </c:formatCode>
                <c:ptCount val="9"/>
                <c:pt idx="0">
                  <c:v>45.8904109589041</c:v>
                </c:pt>
                <c:pt idx="1">
                  <c:v>36.3013698630137</c:v>
                </c:pt>
                <c:pt idx="2">
                  <c:v>39.041095890411</c:v>
                </c:pt>
                <c:pt idx="3">
                  <c:v>33.5616438356164</c:v>
                </c:pt>
                <c:pt idx="4">
                  <c:v>21.2328767123288</c:v>
                </c:pt>
                <c:pt idx="5">
                  <c:v>37.6712328767123</c:v>
                </c:pt>
                <c:pt idx="6">
                  <c:v>21.2328767123288</c:v>
                </c:pt>
                <c:pt idx="7">
                  <c:v>10.2739726027397</c:v>
                </c:pt>
                <c:pt idx="8">
                  <c:v>14.3835616438356</c:v>
                </c:pt>
              </c:numCache>
            </c:numRef>
          </c:val>
        </c:ser>
        <c:ser>
          <c:idx val="2"/>
          <c:order val="2"/>
          <c:tx>
            <c:strRef>
              <c:f>Sheet1!$A$4</c:f>
              <c:strCache>
                <c:ptCount val="1"/>
                <c:pt idx="0">
                  <c:v>民企</c:v>
                </c:pt>
              </c:strCache>
            </c:strRef>
          </c:tx>
          <c:spPr>
            <a:solidFill>
              <a:schemeClr val="accent3"/>
            </a:solidFill>
            <a:ln>
              <a:noFill/>
            </a:ln>
            <a:effectLst/>
          </c:spPr>
          <c:invertIfNegative val="0"/>
          <c:dLbls>
            <c:delete val="1"/>
          </c:dLbls>
          <c:cat>
            <c:strRef>
              <c:f>Sheet1!$B$1:$J$1</c:f>
              <c:strCache>
                <c:ptCount val="9"/>
                <c:pt idx="0">
                  <c:v>人力资源</c:v>
                </c:pt>
                <c:pt idx="1">
                  <c:v>财务</c:v>
                </c:pt>
                <c:pt idx="2">
                  <c:v>业务流程</c:v>
                </c:pt>
                <c:pt idx="3">
                  <c:v>行政</c:v>
                </c:pt>
                <c:pt idx="4">
                  <c:v>IT</c:v>
                </c:pt>
                <c:pt idx="5">
                  <c:v>运营机制</c:v>
                </c:pt>
                <c:pt idx="6">
                  <c:v>营销体系</c:v>
                </c:pt>
                <c:pt idx="7">
                  <c:v>客户体验/客户管理</c:v>
                </c:pt>
                <c:pt idx="8">
                  <c:v>工会</c:v>
                </c:pt>
              </c:strCache>
            </c:strRef>
          </c:cat>
          <c:val>
            <c:numRef>
              <c:f>Sheet1!$B$4:$J$4</c:f>
              <c:numCache>
                <c:formatCode>0.0_ </c:formatCode>
                <c:ptCount val="9"/>
                <c:pt idx="0">
                  <c:v>42.8282828282828</c:v>
                </c:pt>
                <c:pt idx="1">
                  <c:v>41.4141414141414</c:v>
                </c:pt>
                <c:pt idx="2">
                  <c:v>28.4848484848485</c:v>
                </c:pt>
                <c:pt idx="3">
                  <c:v>28.2828282828283</c:v>
                </c:pt>
                <c:pt idx="4">
                  <c:v>27.6767676767677</c:v>
                </c:pt>
                <c:pt idx="5">
                  <c:v>25.4545454545455</c:v>
                </c:pt>
                <c:pt idx="6">
                  <c:v>19.1919191919192</c:v>
                </c:pt>
                <c:pt idx="7">
                  <c:v>11.9191919191919</c:v>
                </c:pt>
                <c:pt idx="8">
                  <c:v>8.88888888888889</c:v>
                </c:pt>
              </c:numCache>
            </c:numRef>
          </c:val>
        </c:ser>
        <c:dLbls>
          <c:showLegendKey val="0"/>
          <c:showVal val="0"/>
          <c:showCatName val="0"/>
          <c:showSerName val="0"/>
          <c:showPercent val="0"/>
          <c:showBubbleSize val="0"/>
        </c:dLbls>
        <c:gapWidth val="150"/>
        <c:overlap val="-25"/>
        <c:axId val="463518952"/>
        <c:axId val="463519344"/>
      </c:barChart>
      <c:catAx>
        <c:axId val="463518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63519344"/>
        <c:crosses val="autoZero"/>
        <c:auto val="1"/>
        <c:lblAlgn val="ctr"/>
        <c:lblOffset val="100"/>
        <c:noMultiLvlLbl val="0"/>
      </c:catAx>
      <c:valAx>
        <c:axId val="463519344"/>
        <c:scaling>
          <c:orientation val="minMax"/>
        </c:scaling>
        <c:delete val="1"/>
        <c:axPos val="t"/>
        <c:numFmt formatCode="0.0_ " sourceLinked="1"/>
        <c:majorTickMark val="none"/>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463518952"/>
        <c:crosses val="autoZero"/>
        <c:crossBetween val="between"/>
        <c:majorUnit val="20"/>
      </c:valAx>
      <c:spPr>
        <a:noFill/>
        <a:ln>
          <a:noFill/>
        </a:ln>
        <a:effectLst/>
      </c:spPr>
    </c:plotArea>
    <c:legend>
      <c:legendPos val="t"/>
      <c:layout>
        <c:manualLayout>
          <c:xMode val="edge"/>
          <c:yMode val="edge"/>
          <c:x val="0.259700927503313"/>
          <c:y val="0.0285969615728329"/>
          <c:w val="0.529244747302669"/>
          <c:h val="0.0727435210008937"/>
        </c:manualLayout>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nchor="ctr"/>
    <a:lstStyle/>
    <a:p>
      <a:pPr>
        <a:defRPr lang="zh-CN" sz="800"/>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1" i="0" u="none" strike="noStrike" kern="1200" spc="0" baseline="0">
                <a:solidFill>
                  <a:schemeClr val="tx1">
                    <a:lumMod val="95000"/>
                    <a:lumOff val="5000"/>
                  </a:schemeClr>
                </a:solidFill>
                <a:latin typeface="+mn-ea"/>
                <a:ea typeface="+mn-ea"/>
                <a:cs typeface="+mn-cs"/>
              </a:defRPr>
            </a:pPr>
            <a:r>
              <a:rPr lang="zh-CN" altLang="en-US" sz="1000" b="1" dirty="0">
                <a:solidFill>
                  <a:schemeClr val="tx1">
                    <a:lumMod val="95000"/>
                    <a:lumOff val="5000"/>
                  </a:schemeClr>
                </a:solidFill>
                <a:latin typeface="+mn-ea"/>
                <a:ea typeface="+mn-ea"/>
              </a:rPr>
              <a:t>成熟企业 </a:t>
            </a:r>
            <a:r>
              <a:rPr lang="en-US" altLang="zh-CN" sz="1000" b="1" dirty="0">
                <a:solidFill>
                  <a:schemeClr val="tx1">
                    <a:lumMod val="95000"/>
                    <a:lumOff val="5000"/>
                  </a:schemeClr>
                </a:solidFill>
                <a:latin typeface="+mn-ea"/>
                <a:ea typeface="+mn-ea"/>
              </a:rPr>
              <a:t>VS </a:t>
            </a:r>
            <a:r>
              <a:rPr lang="zh-CN" altLang="en-US" sz="1000" b="1" dirty="0">
                <a:solidFill>
                  <a:schemeClr val="tx1">
                    <a:lumMod val="95000"/>
                    <a:lumOff val="5000"/>
                  </a:schemeClr>
                </a:solidFill>
                <a:latin typeface="+mn-ea"/>
                <a:ea typeface="+mn-ea"/>
              </a:rPr>
              <a:t>平均水平</a:t>
            </a:r>
            <a:endParaRPr lang="zh-CN" altLang="en-US" sz="1000" b="1" dirty="0">
              <a:solidFill>
                <a:schemeClr val="tx1">
                  <a:lumMod val="95000"/>
                  <a:lumOff val="5000"/>
                </a:schemeClr>
              </a:solidFill>
              <a:latin typeface="+mn-ea"/>
              <a:ea typeface="+mn-ea"/>
            </a:endParaRPr>
          </a:p>
        </c:rich>
      </c:tx>
      <c:layout>
        <c:manualLayout>
          <c:xMode val="edge"/>
          <c:yMode val="edge"/>
          <c:x val="0.434961736568941"/>
          <c:y val="0.0138655462184873"/>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平均水平</c:v>
                </c:pt>
              </c:strCache>
            </c:strRef>
          </c:tx>
          <c:spPr>
            <a:solidFill>
              <a:schemeClr val="accent1"/>
            </a:solidFill>
            <a:ln>
              <a:noFill/>
            </a:ln>
            <a:effectLst/>
          </c:spPr>
          <c:invertIfNegative val="0"/>
          <c:dPt>
            <c:idx val="4"/>
            <c:invertIfNegative val="0"/>
            <c:bubble3D val="0"/>
            <c:spPr>
              <a:solidFill>
                <a:schemeClr val="accent1"/>
              </a:solidFill>
              <a:ln>
                <a:noFill/>
              </a:ln>
              <a:effectLst/>
            </c:spPr>
          </c:dPt>
          <c:dLbls>
            <c:delete val="1"/>
          </c:dLbls>
          <c:cat>
            <c:strRef>
              <c:f>Sheet1!$B$1:$K$1</c:f>
              <c:strCache>
                <c:ptCount val="10"/>
                <c:pt idx="0">
                  <c:v>总裁/董事会</c:v>
                </c:pt>
                <c:pt idx="1">
                  <c:v>CEO（首席执行官）</c:v>
                </c:pt>
                <c:pt idx="2">
                  <c:v>数智化专项小组/负责人</c:v>
                </c:pt>
                <c:pt idx="3">
                  <c:v>CIO/CTO（首席技术官）</c:v>
                </c:pt>
                <c:pt idx="4">
                  <c:v>CHO（首席人力资源官）</c:v>
                </c:pt>
                <c:pt idx="5">
                  <c:v>CAO（首席行政官）</c:v>
                </c:pt>
                <c:pt idx="6">
                  <c:v>CFO(首席财务官)</c:v>
                </c:pt>
                <c:pt idx="7">
                  <c:v>COO（首席运营官）</c:v>
                </c:pt>
                <c:pt idx="8">
                  <c:v>CMO（首席营销官）</c:v>
                </c:pt>
                <c:pt idx="9">
                  <c:v>CXO（首席体验官）</c:v>
                </c:pt>
              </c:strCache>
            </c:strRef>
          </c:cat>
          <c:val>
            <c:numRef>
              <c:f>Sheet1!$B$2:$K$2</c:f>
              <c:numCache>
                <c:formatCode>0.0_ </c:formatCode>
                <c:ptCount val="10"/>
                <c:pt idx="0">
                  <c:v>23.4657039711191</c:v>
                </c:pt>
                <c:pt idx="1">
                  <c:v>22.3826714801444</c:v>
                </c:pt>
                <c:pt idx="2">
                  <c:v>18.2310469314079</c:v>
                </c:pt>
                <c:pt idx="3">
                  <c:v>12.6353790613718</c:v>
                </c:pt>
                <c:pt idx="4">
                  <c:v>10.1083032490975</c:v>
                </c:pt>
                <c:pt idx="5">
                  <c:v>4.69314079422383</c:v>
                </c:pt>
                <c:pt idx="6">
                  <c:v>2.52707581227437</c:v>
                </c:pt>
                <c:pt idx="7">
                  <c:v>2.34657039711191</c:v>
                </c:pt>
                <c:pt idx="8">
                  <c:v>1.985559566787</c:v>
                </c:pt>
                <c:pt idx="9">
                  <c:v>0.902527075812274</c:v>
                </c:pt>
              </c:numCache>
            </c:numRef>
          </c:val>
        </c:ser>
        <c:dLbls>
          <c:showLegendKey val="0"/>
          <c:showVal val="0"/>
          <c:showCatName val="0"/>
          <c:showSerName val="0"/>
          <c:showPercent val="0"/>
          <c:showBubbleSize val="0"/>
        </c:dLbls>
        <c:gapWidth val="150"/>
        <c:axId val="745693816"/>
        <c:axId val="745747912"/>
      </c:barChart>
      <c:lineChart>
        <c:grouping val="standard"/>
        <c:varyColors val="0"/>
        <c:ser>
          <c:idx val="1"/>
          <c:order val="1"/>
          <c:tx>
            <c:strRef>
              <c:f>Sheet1!$A$3</c:f>
              <c:strCache>
                <c:ptCount val="1"/>
                <c:pt idx="0">
                  <c:v>成熟企业</c:v>
                </c:pt>
              </c:strCache>
            </c:strRef>
          </c:tx>
          <c:spPr>
            <a:ln w="28575" cap="rnd">
              <a:solidFill>
                <a:schemeClr val="accent2"/>
              </a:solidFill>
              <a:round/>
            </a:ln>
            <a:effectLst/>
          </c:spPr>
          <c:marker>
            <c:symbol val="none"/>
          </c:marker>
          <c:dLbls>
            <c:delete val="1"/>
          </c:dLbls>
          <c:cat>
            <c:strRef>
              <c:f>Sheet1!$B$1:$K$1</c:f>
              <c:strCache>
                <c:ptCount val="10"/>
                <c:pt idx="0">
                  <c:v>总裁/董事会</c:v>
                </c:pt>
                <c:pt idx="1">
                  <c:v>CEO（首席执行官）</c:v>
                </c:pt>
                <c:pt idx="2">
                  <c:v>数智化专项小组/负责人</c:v>
                </c:pt>
                <c:pt idx="3">
                  <c:v>CIO/CTO（首席技术官）</c:v>
                </c:pt>
                <c:pt idx="4">
                  <c:v>CHO（首席人力资源官）</c:v>
                </c:pt>
                <c:pt idx="5">
                  <c:v>CAO（首席行政官）</c:v>
                </c:pt>
                <c:pt idx="6">
                  <c:v>CFO(首席财务官)</c:v>
                </c:pt>
                <c:pt idx="7">
                  <c:v>COO（首席运营官）</c:v>
                </c:pt>
                <c:pt idx="8">
                  <c:v>CMO（首席营销官）</c:v>
                </c:pt>
                <c:pt idx="9">
                  <c:v>CXO（首席体验官）</c:v>
                </c:pt>
              </c:strCache>
            </c:strRef>
          </c:cat>
          <c:val>
            <c:numRef>
              <c:f>Sheet1!$B$3:$K$3</c:f>
              <c:numCache>
                <c:formatCode>0.0_ </c:formatCode>
                <c:ptCount val="10"/>
                <c:pt idx="0">
                  <c:v>24.1176470588235</c:v>
                </c:pt>
                <c:pt idx="1">
                  <c:v>27.6470588235294</c:v>
                </c:pt>
                <c:pt idx="2">
                  <c:v>11.1764705882353</c:v>
                </c:pt>
                <c:pt idx="3">
                  <c:v>13.5294117647059</c:v>
                </c:pt>
                <c:pt idx="4">
                  <c:v>13.5294117647059</c:v>
                </c:pt>
                <c:pt idx="5">
                  <c:v>1.76470588235294</c:v>
                </c:pt>
                <c:pt idx="6">
                  <c:v>2.35294117647059</c:v>
                </c:pt>
                <c:pt idx="7">
                  <c:v>1.17647058823529</c:v>
                </c:pt>
                <c:pt idx="8">
                  <c:v>2.35294117647059</c:v>
                </c:pt>
                <c:pt idx="9">
                  <c:v>1.76470588235294</c:v>
                </c:pt>
              </c:numCache>
            </c:numRef>
          </c:val>
          <c:smooth val="0"/>
        </c:ser>
        <c:dLbls>
          <c:showLegendKey val="0"/>
          <c:showVal val="0"/>
          <c:showCatName val="0"/>
          <c:showSerName val="0"/>
          <c:showPercent val="0"/>
          <c:showBubbleSize val="0"/>
        </c:dLbls>
        <c:marker val="0"/>
        <c:smooth val="0"/>
        <c:axId val="745693816"/>
        <c:axId val="745747912"/>
      </c:lineChart>
      <c:catAx>
        <c:axId val="74569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747912"/>
        <c:crosses val="autoZero"/>
        <c:auto val="1"/>
        <c:lblAlgn val="ctr"/>
        <c:lblOffset val="100"/>
        <c:noMultiLvlLbl val="0"/>
      </c:catAx>
      <c:valAx>
        <c:axId val="74574791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5693816"/>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nchor="ctr"/>
    <a:lstStyle/>
    <a:p>
      <a:pPr>
        <a:defRPr lang="zh-CN" sz="9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D5E3BF-1F24-47C0-88ED-D6C20D81E01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B7785B-6AE6-4245-B234-328562F25FC4}"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781685" y="323215"/>
            <a:ext cx="9310370" cy="504190"/>
          </a:xfrm>
          <a:prstGeom prst="rect">
            <a:avLst/>
          </a:prstGeom>
        </p:spPr>
        <p:txBody>
          <a:bodyPr anchor="ctr" anchorCtr="0"/>
          <a:lstStyle>
            <a:lvl1pPr>
              <a:defRPr sz="2400" b="1">
                <a:latin typeface="微软雅黑" panose="020B0503020204020204" pitchFamily="34" charset="-122"/>
                <a:ea typeface="微软雅黑" panose="020B0503020204020204" pitchFamily="34" charset="-122"/>
              </a:defRPr>
            </a:lvl1pPr>
          </a:lstStyle>
          <a:p>
            <a:r>
              <a:rPr lang="en-US" dirty="0"/>
              <a:t>Click to edit Master title style</a:t>
            </a:r>
            <a:endParaRPr lang="en-US" dirty="0"/>
          </a:p>
        </p:txBody>
      </p:sp>
      <p:sp>
        <p:nvSpPr>
          <p:cNvPr id="3" name="Text Placeholder 4"/>
          <p:cNvSpPr>
            <a:spLocks noGrp="1"/>
          </p:cNvSpPr>
          <p:nvPr>
            <p:ph type="body" sz="quarter" idx="10" hasCustomPrompt="1"/>
          </p:nvPr>
        </p:nvSpPr>
        <p:spPr>
          <a:xfrm>
            <a:off x="781685" y="1011555"/>
            <a:ext cx="11094720" cy="1163320"/>
          </a:xfrm>
          <a:prstGeom prst="rect">
            <a:avLst/>
          </a:prstGeom>
        </p:spPr>
        <p:txBody>
          <a:bodyPr anchor="ctr" anchorCtr="0">
            <a:normAutofit/>
          </a:bodyPr>
          <a:lstStyle>
            <a:lvl1pPr marL="285750" indent="-285750" algn="l">
              <a:lnSpc>
                <a:spcPct val="86000"/>
              </a:lnSpc>
              <a:spcBef>
                <a:spcPts val="0"/>
              </a:spcBef>
              <a:buFont typeface="Arial" panose="020B0604020202020204" pitchFamily="34" charset="0"/>
              <a:buChar char="•"/>
              <a:defRPr sz="1600" baseline="0">
                <a:latin typeface="+mn-ea"/>
                <a:ea typeface="+mn-ea"/>
              </a:defRPr>
            </a:lvl1pPr>
          </a:lstStyle>
          <a:p>
            <a:pPr lvl="0"/>
            <a:r>
              <a:rPr lang="en-US" dirty="0"/>
              <a:t>Click here to edit subtitle</a:t>
            </a:r>
            <a:endParaRPr lang="en-US" dirty="0"/>
          </a:p>
        </p:txBody>
      </p:sp>
      <p:sp>
        <p:nvSpPr>
          <p:cNvPr id="6" name="灯片编号占位符 5"/>
          <p:cNvSpPr>
            <a:spLocks noGrp="1"/>
          </p:cNvSpPr>
          <p:nvPr>
            <p:ph type="sldNum" sz="quarter" idx="4"/>
          </p:nvPr>
        </p:nvSpPr>
        <p:spPr>
          <a:xfrm>
            <a:off x="9228455" y="6356350"/>
            <a:ext cx="27000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D9BB5D0-35E4-459D-AEF3-FE4D7C45CC19}" type="slidenum">
              <a:rPr lang="zh-CN" altLang="en-US" smtClean="0"/>
            </a:fld>
            <a:endParaRPr lang="zh-CN" altLang="en-US"/>
          </a:p>
        </p:txBody>
      </p:sp>
      <p:pic>
        <p:nvPicPr>
          <p:cNvPr id="74" name="图片 73"/>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74" t="32014" r="69368" b="32824"/>
          <a:stretch>
            <a:fillRect/>
          </a:stretch>
        </p:blipFill>
        <p:spPr>
          <a:xfrm>
            <a:off x="274320" y="327025"/>
            <a:ext cx="507365" cy="459740"/>
          </a:xfrm>
          <a:prstGeom prst="rect">
            <a:avLst/>
          </a:prstGeom>
        </p:spPr>
      </p:pic>
      <p:pic>
        <p:nvPicPr>
          <p:cNvPr id="4" name="图片 3" descr="GHRLIB logo新 V2-01"/>
          <p:cNvPicPr>
            <a:picLocks noChangeAspect="1"/>
          </p:cNvPicPr>
          <p:nvPr userDrawn="1"/>
        </p:nvPicPr>
        <p:blipFill>
          <a:blip r:embed="rId3"/>
          <a:stretch>
            <a:fillRect/>
          </a:stretch>
        </p:blipFill>
        <p:spPr>
          <a:xfrm>
            <a:off x="11282045" y="139065"/>
            <a:ext cx="741680" cy="741680"/>
          </a:xfrm>
          <a:prstGeom prst="rect">
            <a:avLst/>
          </a:prstGeom>
        </p:spPr>
      </p:pic>
      <p:pic>
        <p:nvPicPr>
          <p:cNvPr id="13" name="图片 12"/>
          <p:cNvPicPr>
            <a:picLocks noChangeAspect="1"/>
          </p:cNvPicPr>
          <p:nvPr userDrawn="1"/>
        </p:nvPicPr>
        <p:blipFill rotWithShape="1">
          <a:blip r:embed="rId4">
            <a:extLst>
              <a:ext uri="{28A0092B-C50C-407E-A947-70E740481C1C}">
                <a14:useLocalDpi xmlns:a14="http://schemas.microsoft.com/office/drawing/2010/main" val="0"/>
              </a:ext>
            </a:extLst>
          </a:blip>
          <a:srcRect l="22906" t="22163" r="24688" b="23573"/>
          <a:stretch>
            <a:fillRect/>
          </a:stretch>
        </p:blipFill>
        <p:spPr>
          <a:xfrm>
            <a:off x="10379075" y="251460"/>
            <a:ext cx="973455" cy="509905"/>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ubtitle Only">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9228455" y="6356350"/>
            <a:ext cx="27000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D9BB5D0-35E4-459D-AEF3-FE4D7C45CC19}" type="slidenum">
              <a:rPr lang="zh-CN" altLang="en-US" smtClean="0"/>
            </a:fld>
            <a:endParaRPr lang="zh-CN" altLang="en-US"/>
          </a:p>
        </p:txBody>
      </p:sp>
      <p:pic>
        <p:nvPicPr>
          <p:cNvPr id="4" name="图片 3" descr="GHRLIB logo新 V2-01"/>
          <p:cNvPicPr>
            <a:picLocks noChangeAspect="1"/>
          </p:cNvPicPr>
          <p:nvPr userDrawn="1"/>
        </p:nvPicPr>
        <p:blipFill>
          <a:blip r:embed="rId2"/>
          <a:stretch>
            <a:fillRect/>
          </a:stretch>
        </p:blipFill>
        <p:spPr>
          <a:xfrm>
            <a:off x="11282045" y="139065"/>
            <a:ext cx="741680" cy="741680"/>
          </a:xfrm>
          <a:prstGeom prst="rect">
            <a:avLst/>
          </a:prstGeom>
        </p:spPr>
      </p:pic>
      <p:pic>
        <p:nvPicPr>
          <p:cNvPr id="13" name="图片 12"/>
          <p:cNvPicPr>
            <a:picLocks noChangeAspect="1"/>
          </p:cNvPicPr>
          <p:nvPr userDrawn="1"/>
        </p:nvPicPr>
        <p:blipFill rotWithShape="1">
          <a:blip r:embed="rId3">
            <a:extLst>
              <a:ext uri="{28A0092B-C50C-407E-A947-70E740481C1C}">
                <a14:useLocalDpi xmlns:a14="http://schemas.microsoft.com/office/drawing/2010/main" val="0"/>
              </a:ext>
            </a:extLst>
          </a:blip>
          <a:srcRect l="22906" t="22163" r="24688" b="23573"/>
          <a:stretch>
            <a:fillRect/>
          </a:stretch>
        </p:blipFill>
        <p:spPr>
          <a:xfrm>
            <a:off x="10379075" y="251460"/>
            <a:ext cx="973455" cy="509905"/>
          </a:xfrm>
          <a:prstGeom prst="rect">
            <a:avLst/>
          </a:prstGeom>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9220200" y="6356350"/>
            <a:ext cx="274193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D9BB5D0-35E4-459D-AEF3-FE4D7C45CC19}" type="slidenum">
              <a:rPr lang="zh-CN" altLang="en-US" smtClean="0"/>
            </a:fld>
            <a:endParaRPr lang="zh-CN" altLang="en-US"/>
          </a:p>
        </p:txBody>
      </p:sp>
      <p:pic>
        <p:nvPicPr>
          <p:cNvPr id="61" name="图片 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1277" y="-14028"/>
            <a:ext cx="2176802" cy="1101206"/>
          </a:xfrm>
          <a:prstGeom prst="rect">
            <a:avLst/>
          </a:prstGeom>
        </p:spPr>
      </p:pic>
      <p:pic>
        <p:nvPicPr>
          <p:cNvPr id="74" name="图片 73"/>
          <p:cNvPicPr>
            <a:picLocks noChangeAspect="1"/>
          </p:cNvPicPr>
          <p:nvPr userDrawn="1"/>
        </p:nvPicPr>
        <p:blipFill rotWithShape="1">
          <a:blip r:embed="rId3" cstate="print">
            <a:extLst>
              <a:ext uri="{28A0092B-C50C-407E-A947-70E740481C1C}">
                <a14:useLocalDpi xmlns:a14="http://schemas.microsoft.com/office/drawing/2010/main" val="0"/>
              </a:ext>
            </a:extLst>
          </a:blip>
          <a:srcRect l="10974" t="32014" r="69368" b="32824"/>
          <a:stretch>
            <a:fillRect/>
          </a:stretch>
        </p:blipFill>
        <p:spPr>
          <a:xfrm>
            <a:off x="274320" y="306705"/>
            <a:ext cx="507365" cy="459740"/>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
        <p:nvSpPr>
          <p:cNvPr id="2" name="任意多边形: 形状 12"/>
          <p:cNvSpPr/>
          <p:nvPr userDrawn="1"/>
        </p:nvSpPr>
        <p:spPr>
          <a:xfrm>
            <a:off x="1" y="0"/>
            <a:ext cx="4978399" cy="6858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23" name="图片 22"/>
          <p:cNvPicPr>
            <a:picLocks noChangeAspect="1"/>
          </p:cNvPicPr>
          <p:nvPr userDrawn="1"/>
        </p:nvPicPr>
        <p:blipFill>
          <a:blip r:embed="rId2" cstate="email"/>
          <a:stretch>
            <a:fillRect/>
          </a:stretch>
        </p:blipFill>
        <p:spPr>
          <a:xfrm>
            <a:off x="9865217" y="-50858"/>
            <a:ext cx="2176802" cy="110120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9228455"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D9BB5D0-35E4-459D-AEF3-FE4D7C45CC19}" type="slidenum">
              <a:rPr lang="zh-CN" altLang="en-US" smtClean="0"/>
            </a:fld>
            <a:endParaRPr lang="zh-CN" altLang="en-US"/>
          </a:p>
        </p:txBody>
      </p:sp>
      <p:pic>
        <p:nvPicPr>
          <p:cNvPr id="61" name="图片 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1277" y="-14028"/>
            <a:ext cx="2176802" cy="1101206"/>
          </a:xfrm>
          <a:prstGeom prst="rect">
            <a:avLst/>
          </a:prstGeom>
        </p:spPr>
      </p:pic>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关于关爱通">
    <p:spTree>
      <p:nvGrpSpPr>
        <p:cNvPr id="1" name=""/>
        <p:cNvGrpSpPr/>
        <p:nvPr/>
      </p:nvGrpSpPr>
      <p:grpSpPr>
        <a:xfrm>
          <a:off x="0" y="0"/>
          <a:ext cx="0" cy="0"/>
          <a:chOff x="0" y="0"/>
          <a:chExt cx="0" cy="0"/>
        </a:xfrm>
      </p:grpSpPr>
      <p:pic>
        <p:nvPicPr>
          <p:cNvPr id="4" name="图片 3" descr="鍥剧墖1"/>
          <p:cNvPicPr>
            <a:picLocks noChangeAspect="1"/>
          </p:cNvPicPr>
          <p:nvPr userDrawn="1"/>
        </p:nvPicPr>
        <p:blipFill>
          <a:blip r:embed="rId2"/>
          <a:stretch>
            <a:fillRect/>
          </a:stretch>
        </p:blipFill>
        <p:spPr>
          <a:xfrm>
            <a:off x="-32173" y="-13547"/>
            <a:ext cx="3235960" cy="6881707"/>
          </a:xfrm>
          <a:prstGeom prst="rect">
            <a:avLst/>
          </a:prstGeom>
        </p:spPr>
      </p:pic>
      <p:pic>
        <p:nvPicPr>
          <p:cNvPr id="10" name="图片 9"/>
          <p:cNvPicPr>
            <a:picLocks noChangeAspect="1"/>
          </p:cNvPicPr>
          <p:nvPr userDrawn="1"/>
        </p:nvPicPr>
        <p:blipFill>
          <a:blip r:embed="rId3" cstate="print"/>
          <a:stretch>
            <a:fillRect/>
          </a:stretch>
        </p:blipFill>
        <p:spPr>
          <a:xfrm>
            <a:off x="9840416" y="366077"/>
            <a:ext cx="1880637" cy="278613"/>
          </a:xfrm>
          <a:prstGeom prst="rect">
            <a:avLst/>
          </a:prstGeom>
        </p:spPr>
      </p:pic>
      <p:sp>
        <p:nvSpPr>
          <p:cNvPr id="11" name="标题 1"/>
          <p:cNvSpPr txBox="1"/>
          <p:nvPr userDrawn="1"/>
        </p:nvSpPr>
        <p:spPr>
          <a:xfrm>
            <a:off x="128209" y="644691"/>
            <a:ext cx="2976331" cy="55549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665" b="1" dirty="0">
                <a:solidFill>
                  <a:schemeClr val="bg1"/>
                </a:solidFill>
                <a:latin typeface="微软雅黑" panose="020B0503020204020204" pitchFamily="34" charset="-122"/>
                <a:ea typeface="微软雅黑" panose="020B0503020204020204" pitchFamily="34" charset="-122"/>
              </a:rPr>
              <a:t>ABOUT US</a:t>
            </a:r>
            <a:endParaRPr lang="en-US" altLang="zh-CN" sz="266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纹理背景">
    <p:spTree>
      <p:nvGrpSpPr>
        <p:cNvPr id="1" name=""/>
        <p:cNvGrpSpPr/>
        <p:nvPr/>
      </p:nvGrpSpPr>
      <p:grpSpPr>
        <a:xfrm>
          <a:off x="0" y="0"/>
          <a:ext cx="0" cy="0"/>
          <a:chOff x="0" y="0"/>
          <a:chExt cx="0" cy="0"/>
        </a:xfrm>
      </p:grpSpPr>
      <p:grpSp>
        <p:nvGrpSpPr>
          <p:cNvPr id="3" name="组合 2"/>
          <p:cNvGrpSpPr/>
          <p:nvPr userDrawn="1"/>
        </p:nvGrpSpPr>
        <p:grpSpPr>
          <a:xfrm>
            <a:off x="-7944859" y="3385551"/>
            <a:ext cx="28089999" cy="38412"/>
            <a:chOff x="-6011984" y="2539163"/>
            <a:chExt cx="21067499" cy="28809"/>
          </a:xfrm>
        </p:grpSpPr>
        <p:sp>
          <p:nvSpPr>
            <p:cNvPr id="4" name="矩形 3"/>
            <p:cNvSpPr/>
            <p:nvPr/>
          </p:nvSpPr>
          <p:spPr>
            <a:xfrm rot="8100000" flipV="1">
              <a:off x="-6011984" y="2539163"/>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rot="8100000" flipV="1">
              <a:off x="-5864807" y="2539163"/>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rot="8100000" flipV="1">
              <a:off x="-5717630" y="2539164"/>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rot="8100000" flipV="1">
              <a:off x="-5570453" y="2539164"/>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p:nvSpPr>
          <p:spPr>
            <a:xfrm rot="8100000" flipV="1">
              <a:off x="-5423276" y="2539165"/>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p:nvSpPr>
          <p:spPr>
            <a:xfrm rot="8100000" flipV="1">
              <a:off x="-5276099" y="2539166"/>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rot="8100000" flipV="1">
              <a:off x="-5128922" y="2539164"/>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rot="8100000" flipV="1">
              <a:off x="-4981745" y="2539164"/>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rot="8100000" flipV="1">
              <a:off x="-4834568" y="2539165"/>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nvSpPr>
          <p:spPr>
            <a:xfrm rot="8100000" flipV="1">
              <a:off x="-4687391" y="2539165"/>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rot="8100000" flipV="1">
              <a:off x="-4540214" y="2539166"/>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rot="8100000" flipV="1">
              <a:off x="-4393037" y="2539167"/>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rot="8100000" flipV="1">
              <a:off x="-4245860" y="2539165"/>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rot="8100000" flipV="1">
              <a:off x="-4098683" y="2539165"/>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rot="8100000" flipV="1">
              <a:off x="-3951506" y="2539166"/>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rot="8100000" flipV="1">
              <a:off x="-3804329" y="2539166"/>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rot="8100000" flipV="1">
              <a:off x="-3657152" y="2539167"/>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rot="8100000" flipV="1">
              <a:off x="-3509975" y="2539168"/>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矩形 22"/>
            <p:cNvSpPr/>
            <p:nvPr/>
          </p:nvSpPr>
          <p:spPr>
            <a:xfrm rot="8100000" flipV="1">
              <a:off x="-3362798" y="2539166"/>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rot="8100000" flipV="1">
              <a:off x="-3215621" y="2539166"/>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矩形 24"/>
            <p:cNvSpPr/>
            <p:nvPr/>
          </p:nvSpPr>
          <p:spPr>
            <a:xfrm rot="8100000" flipV="1">
              <a:off x="-3068444" y="2539167"/>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矩形 25"/>
            <p:cNvSpPr/>
            <p:nvPr/>
          </p:nvSpPr>
          <p:spPr>
            <a:xfrm rot="8100000" flipV="1">
              <a:off x="-2921267" y="2539167"/>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p:cNvSpPr/>
            <p:nvPr/>
          </p:nvSpPr>
          <p:spPr>
            <a:xfrm rot="8100000" flipV="1">
              <a:off x="-2774090" y="2539168"/>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矩形 27"/>
            <p:cNvSpPr/>
            <p:nvPr/>
          </p:nvSpPr>
          <p:spPr>
            <a:xfrm rot="8100000" flipV="1">
              <a:off x="-2626913"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矩形 28"/>
            <p:cNvSpPr/>
            <p:nvPr/>
          </p:nvSpPr>
          <p:spPr>
            <a:xfrm rot="8100000" flipV="1">
              <a:off x="-2479736" y="2539167"/>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29"/>
            <p:cNvSpPr/>
            <p:nvPr/>
          </p:nvSpPr>
          <p:spPr>
            <a:xfrm rot="8100000" flipV="1">
              <a:off x="-2332559" y="2539167"/>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矩形 30"/>
            <p:cNvSpPr/>
            <p:nvPr/>
          </p:nvSpPr>
          <p:spPr>
            <a:xfrm rot="8100000" flipV="1">
              <a:off x="-2185382" y="2539168"/>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矩形 31"/>
            <p:cNvSpPr/>
            <p:nvPr/>
          </p:nvSpPr>
          <p:spPr>
            <a:xfrm rot="8100000" flipV="1">
              <a:off x="-2038205" y="2539168"/>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矩形 32"/>
            <p:cNvSpPr/>
            <p:nvPr/>
          </p:nvSpPr>
          <p:spPr>
            <a:xfrm rot="8100000" flipV="1">
              <a:off x="-1891028"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nvSpPr>
          <p:spPr>
            <a:xfrm rot="8100000" flipV="1">
              <a:off x="-1743851"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nvSpPr>
          <p:spPr>
            <a:xfrm rot="8100000" flipV="1">
              <a:off x="-1596674" y="2539167"/>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nvSpPr>
          <p:spPr>
            <a:xfrm rot="8100000" flipV="1">
              <a:off x="-1449497" y="2539167"/>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矩形 36"/>
            <p:cNvSpPr/>
            <p:nvPr/>
          </p:nvSpPr>
          <p:spPr>
            <a:xfrm rot="8100000" flipV="1">
              <a:off x="-1302320" y="2539168"/>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矩形 37"/>
            <p:cNvSpPr/>
            <p:nvPr/>
          </p:nvSpPr>
          <p:spPr>
            <a:xfrm rot="8100000" flipV="1">
              <a:off x="-1155143" y="2539168"/>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矩形 38"/>
            <p:cNvSpPr/>
            <p:nvPr/>
          </p:nvSpPr>
          <p:spPr>
            <a:xfrm rot="8100000" flipV="1">
              <a:off x="-1007966"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矩形 39"/>
            <p:cNvSpPr/>
            <p:nvPr/>
          </p:nvSpPr>
          <p:spPr>
            <a:xfrm rot="8100000" flipV="1">
              <a:off x="-860789"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矩形 40"/>
            <p:cNvSpPr/>
            <p:nvPr/>
          </p:nvSpPr>
          <p:spPr>
            <a:xfrm rot="8100000" flipV="1">
              <a:off x="-713612" y="2539168"/>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矩形 41"/>
            <p:cNvSpPr/>
            <p:nvPr/>
          </p:nvSpPr>
          <p:spPr>
            <a:xfrm rot="8100000" flipV="1">
              <a:off x="-566435" y="2539168"/>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rot="8100000" flipV="1">
              <a:off x="-419258"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rot="8100000" flipV="1">
              <a:off x="-272081"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矩形 44"/>
            <p:cNvSpPr/>
            <p:nvPr/>
          </p:nvSpPr>
          <p:spPr>
            <a:xfrm rot="8100000" flipV="1">
              <a:off x="-124904"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rot="8100000" flipV="1">
              <a:off x="22273"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矩形 46"/>
            <p:cNvSpPr/>
            <p:nvPr/>
          </p:nvSpPr>
          <p:spPr>
            <a:xfrm rot="8100000" flipV="1">
              <a:off x="169450"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矩形 47"/>
            <p:cNvSpPr/>
            <p:nvPr/>
          </p:nvSpPr>
          <p:spPr>
            <a:xfrm rot="8100000" flipV="1">
              <a:off x="316627"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矩形 48"/>
            <p:cNvSpPr/>
            <p:nvPr/>
          </p:nvSpPr>
          <p:spPr>
            <a:xfrm rot="8100000" flipV="1">
              <a:off x="463804"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矩形 49"/>
            <p:cNvSpPr/>
            <p:nvPr/>
          </p:nvSpPr>
          <p:spPr>
            <a:xfrm rot="8100000" flipV="1">
              <a:off x="610981"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矩形 50"/>
            <p:cNvSpPr/>
            <p:nvPr/>
          </p:nvSpPr>
          <p:spPr>
            <a:xfrm rot="8100000" flipV="1">
              <a:off x="758158"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矩形 51"/>
            <p:cNvSpPr/>
            <p:nvPr/>
          </p:nvSpPr>
          <p:spPr>
            <a:xfrm rot="8100000" flipV="1">
              <a:off x="905335" y="2539172"/>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矩形 52"/>
            <p:cNvSpPr/>
            <p:nvPr/>
          </p:nvSpPr>
          <p:spPr>
            <a:xfrm rot="8100000" flipV="1">
              <a:off x="1052512"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矩形 53"/>
            <p:cNvSpPr/>
            <p:nvPr/>
          </p:nvSpPr>
          <p:spPr>
            <a:xfrm rot="8100000" flipV="1">
              <a:off x="1199689"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 name="矩形 54"/>
            <p:cNvSpPr/>
            <p:nvPr/>
          </p:nvSpPr>
          <p:spPr>
            <a:xfrm rot="8100000" flipV="1">
              <a:off x="1346866"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矩形 55"/>
            <p:cNvSpPr/>
            <p:nvPr/>
          </p:nvSpPr>
          <p:spPr>
            <a:xfrm rot="8100000" flipV="1">
              <a:off x="1494043"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 name="矩形 56"/>
            <p:cNvSpPr/>
            <p:nvPr/>
          </p:nvSpPr>
          <p:spPr>
            <a:xfrm rot="8100000" flipV="1">
              <a:off x="1641220"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矩形 57"/>
            <p:cNvSpPr/>
            <p:nvPr/>
          </p:nvSpPr>
          <p:spPr>
            <a:xfrm rot="8100000" flipV="1">
              <a:off x="1788397" y="2539172"/>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 name="矩形 58"/>
            <p:cNvSpPr/>
            <p:nvPr/>
          </p:nvSpPr>
          <p:spPr>
            <a:xfrm rot="8100000" flipV="1">
              <a:off x="1935574"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矩形 59"/>
            <p:cNvSpPr/>
            <p:nvPr/>
          </p:nvSpPr>
          <p:spPr>
            <a:xfrm rot="8100000" flipV="1">
              <a:off x="2082751"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矩形 60"/>
            <p:cNvSpPr/>
            <p:nvPr/>
          </p:nvSpPr>
          <p:spPr>
            <a:xfrm rot="8100000" flipV="1">
              <a:off x="2229928"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矩形 61"/>
            <p:cNvSpPr/>
            <p:nvPr/>
          </p:nvSpPr>
          <p:spPr>
            <a:xfrm rot="8100000" flipV="1">
              <a:off x="2377105"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矩形 62"/>
            <p:cNvSpPr/>
            <p:nvPr/>
          </p:nvSpPr>
          <p:spPr>
            <a:xfrm rot="8100000" flipV="1">
              <a:off x="2524282"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矩形 63"/>
            <p:cNvSpPr/>
            <p:nvPr/>
          </p:nvSpPr>
          <p:spPr>
            <a:xfrm rot="8100000" flipV="1">
              <a:off x="2671459"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矩形 64"/>
            <p:cNvSpPr/>
            <p:nvPr/>
          </p:nvSpPr>
          <p:spPr>
            <a:xfrm rot="8100000" flipV="1">
              <a:off x="2818636"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矩形 65"/>
            <p:cNvSpPr/>
            <p:nvPr/>
          </p:nvSpPr>
          <p:spPr>
            <a:xfrm rot="8100000" flipV="1">
              <a:off x="2965813"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矩形 66"/>
            <p:cNvSpPr/>
            <p:nvPr/>
          </p:nvSpPr>
          <p:spPr>
            <a:xfrm rot="8100000" flipV="1">
              <a:off x="3112990"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矩形 67"/>
            <p:cNvSpPr/>
            <p:nvPr/>
          </p:nvSpPr>
          <p:spPr>
            <a:xfrm rot="8100000" flipV="1">
              <a:off x="3260167" y="2539172"/>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矩形 68"/>
            <p:cNvSpPr/>
            <p:nvPr/>
          </p:nvSpPr>
          <p:spPr>
            <a:xfrm rot="8100000" flipV="1">
              <a:off x="3407344"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矩形 69"/>
            <p:cNvSpPr/>
            <p:nvPr/>
          </p:nvSpPr>
          <p:spPr>
            <a:xfrm rot="8100000" flipV="1">
              <a:off x="3554521"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矩形 70"/>
            <p:cNvSpPr/>
            <p:nvPr/>
          </p:nvSpPr>
          <p:spPr>
            <a:xfrm rot="8100000" flipV="1">
              <a:off x="3701698"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矩形 71"/>
            <p:cNvSpPr/>
            <p:nvPr/>
          </p:nvSpPr>
          <p:spPr>
            <a:xfrm rot="8100000" flipV="1">
              <a:off x="3848875"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矩形 72"/>
            <p:cNvSpPr/>
            <p:nvPr/>
          </p:nvSpPr>
          <p:spPr>
            <a:xfrm rot="8100000" flipV="1">
              <a:off x="3996052"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矩形 73"/>
            <p:cNvSpPr/>
            <p:nvPr/>
          </p:nvSpPr>
          <p:spPr>
            <a:xfrm rot="8100000" flipV="1">
              <a:off x="4143229" y="2539172"/>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矩形 74"/>
            <p:cNvSpPr/>
            <p:nvPr/>
          </p:nvSpPr>
          <p:spPr>
            <a:xfrm rot="8100000" flipV="1">
              <a:off x="4290406"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矩形 75"/>
            <p:cNvSpPr/>
            <p:nvPr/>
          </p:nvSpPr>
          <p:spPr>
            <a:xfrm rot="8100000" flipV="1">
              <a:off x="4437583"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矩形 76"/>
            <p:cNvSpPr/>
            <p:nvPr/>
          </p:nvSpPr>
          <p:spPr>
            <a:xfrm rot="8100000" flipV="1">
              <a:off x="4584760"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矩形 77"/>
            <p:cNvSpPr/>
            <p:nvPr/>
          </p:nvSpPr>
          <p:spPr>
            <a:xfrm rot="8100000" flipV="1">
              <a:off x="4731937"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矩形 78"/>
            <p:cNvSpPr/>
            <p:nvPr/>
          </p:nvSpPr>
          <p:spPr>
            <a:xfrm rot="8100000" flipV="1">
              <a:off x="4879114"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矩形 79"/>
            <p:cNvSpPr/>
            <p:nvPr/>
          </p:nvSpPr>
          <p:spPr>
            <a:xfrm rot="8100000" flipV="1">
              <a:off x="5026291"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1" name="矩形 80"/>
            <p:cNvSpPr/>
            <p:nvPr/>
          </p:nvSpPr>
          <p:spPr>
            <a:xfrm rot="8100000" flipV="1">
              <a:off x="5173468"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矩形 81"/>
            <p:cNvSpPr/>
            <p:nvPr/>
          </p:nvSpPr>
          <p:spPr>
            <a:xfrm rot="8100000" flipV="1">
              <a:off x="5320645"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矩形 82"/>
            <p:cNvSpPr/>
            <p:nvPr/>
          </p:nvSpPr>
          <p:spPr>
            <a:xfrm rot="8100000" flipV="1">
              <a:off x="5467822"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矩形 83"/>
            <p:cNvSpPr/>
            <p:nvPr/>
          </p:nvSpPr>
          <p:spPr>
            <a:xfrm rot="8100000" flipV="1">
              <a:off x="5614999" y="2539172"/>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矩形 84"/>
            <p:cNvSpPr/>
            <p:nvPr/>
          </p:nvSpPr>
          <p:spPr>
            <a:xfrm rot="8100000" flipV="1">
              <a:off x="5762176"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矩形 85"/>
            <p:cNvSpPr/>
            <p:nvPr/>
          </p:nvSpPr>
          <p:spPr>
            <a:xfrm rot="8100000" flipV="1">
              <a:off x="5909353"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7" name="矩形 86"/>
            <p:cNvSpPr/>
            <p:nvPr/>
          </p:nvSpPr>
          <p:spPr>
            <a:xfrm rot="8100000" flipV="1">
              <a:off x="6056530"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矩形 87"/>
            <p:cNvSpPr/>
            <p:nvPr/>
          </p:nvSpPr>
          <p:spPr>
            <a:xfrm rot="8100000" flipV="1">
              <a:off x="6203707"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矩形 88"/>
            <p:cNvSpPr/>
            <p:nvPr/>
          </p:nvSpPr>
          <p:spPr>
            <a:xfrm rot="8100000" flipV="1">
              <a:off x="6350884"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0" name="矩形 89"/>
            <p:cNvSpPr/>
            <p:nvPr/>
          </p:nvSpPr>
          <p:spPr>
            <a:xfrm rot="8100000" flipV="1">
              <a:off x="6498061" y="2539172"/>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矩形 90"/>
            <p:cNvSpPr/>
            <p:nvPr/>
          </p:nvSpPr>
          <p:spPr>
            <a:xfrm rot="8100000" flipV="1">
              <a:off x="6645238"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2" name="矩形 91"/>
            <p:cNvSpPr/>
            <p:nvPr/>
          </p:nvSpPr>
          <p:spPr>
            <a:xfrm rot="8100000" flipV="1">
              <a:off x="6792415" y="2539172"/>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3" name="矩形 92"/>
            <p:cNvSpPr/>
            <p:nvPr/>
          </p:nvSpPr>
          <p:spPr>
            <a:xfrm rot="8100000" flipV="1">
              <a:off x="6939592"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4" name="矩形 93"/>
            <p:cNvSpPr/>
            <p:nvPr/>
          </p:nvSpPr>
          <p:spPr>
            <a:xfrm rot="8100000" flipV="1">
              <a:off x="7086769" y="2539169"/>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5" name="矩形 94"/>
            <p:cNvSpPr/>
            <p:nvPr/>
          </p:nvSpPr>
          <p:spPr>
            <a:xfrm rot="8100000" flipV="1">
              <a:off x="7233946"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 name="矩形 95"/>
            <p:cNvSpPr/>
            <p:nvPr/>
          </p:nvSpPr>
          <p:spPr>
            <a:xfrm rot="8100000" flipV="1">
              <a:off x="7381123" y="2539170"/>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 name="矩形 96"/>
            <p:cNvSpPr/>
            <p:nvPr/>
          </p:nvSpPr>
          <p:spPr>
            <a:xfrm rot="8100000" flipV="1">
              <a:off x="7528300" y="2539171"/>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8" name="矩形 97"/>
            <p:cNvSpPr/>
            <p:nvPr/>
          </p:nvSpPr>
          <p:spPr>
            <a:xfrm rot="8100000" flipV="1">
              <a:off x="7675515" y="2539172"/>
              <a:ext cx="7380000" cy="288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 name="矩形 7"/>
          <p:cNvSpPr/>
          <p:nvPr userDrawn="1"/>
        </p:nvSpPr>
        <p:spPr>
          <a:xfrm>
            <a:off x="0" y="0"/>
            <a:ext cx="12192000" cy="6858000"/>
          </a:xfrm>
          <a:prstGeom prst="rect">
            <a:avLst/>
          </a:prstGeom>
          <a:noFill/>
          <a:ln w="127000" cap="sq">
            <a:solidFill>
              <a:srgbClr val="DF541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37D41FF-4D70-4E63-A22B-7AF8479634F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p:txBody>
          <a:bodyPr/>
          <a:lstStyle/>
          <a:p>
            <a:fld id="{AA2906AF-D8BC-47D6-9F22-8236EADAC9F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6" name="灯片编号占位符 5"/>
          <p:cNvSpPr>
            <a:spLocks noGrp="1"/>
          </p:cNvSpPr>
          <p:nvPr>
            <p:ph type="sldNum" sz="quarter" idx="4"/>
          </p:nvPr>
        </p:nvSpPr>
        <p:spPr>
          <a:xfrm>
            <a:off x="9228455"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chart" Target="../charts/chart8.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chart" Target="../charts/chart9.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5.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tags" Target="../tags/tag54.xml"/><Relationship Id="rId2" Type="http://schemas.openxmlformats.org/officeDocument/2006/relationships/chart" Target="../charts/chart11.xml"/><Relationship Id="rId1" Type="http://schemas.openxmlformats.org/officeDocument/2006/relationships/chart" Target="../charts/chart10.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5.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tags" Target="../tags/tag57.xml"/><Relationship Id="rId2" Type="http://schemas.openxmlformats.org/officeDocument/2006/relationships/chart" Target="../charts/chart13.xml"/><Relationship Id="rId1" Type="http://schemas.openxmlformats.org/officeDocument/2006/relationships/chart" Target="../charts/chart1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chart" Target="../charts/chart1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chart" Target="../charts/chart16.xml"/><Relationship Id="rId1" Type="http://schemas.openxmlformats.org/officeDocument/2006/relationships/chart" Target="../charts/chart15.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5.xml"/><Relationship Id="rId6" Type="http://schemas.openxmlformats.org/officeDocument/2006/relationships/tags" Target="../tags/tag69.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chart" Target="../charts/chart1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chart" Target="../charts/chart19.xml"/><Relationship Id="rId1" Type="http://schemas.openxmlformats.org/officeDocument/2006/relationships/chart" Target="../charts/chart18.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5.xml"/><Relationship Id="rId6" Type="http://schemas.openxmlformats.org/officeDocument/2006/relationships/tags" Target="../tags/tag74.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chart" Target="../charts/chart2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75.xml"/><Relationship Id="rId2" Type="http://schemas.openxmlformats.org/officeDocument/2006/relationships/chart" Target="../charts/chart22.xml"/><Relationship Id="rId1" Type="http://schemas.openxmlformats.org/officeDocument/2006/relationships/chart" Target="../charts/chart21.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chart" Target="../charts/chart24.xml"/><Relationship Id="rId10" Type="http://schemas.openxmlformats.org/officeDocument/2006/relationships/notesSlide" Target="../notesSlides/notesSlide21.xml"/><Relationship Id="rId1" Type="http://schemas.openxmlformats.org/officeDocument/2006/relationships/chart" Target="../charts/chart23.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80.xml"/><Relationship Id="rId2" Type="http://schemas.openxmlformats.org/officeDocument/2006/relationships/chart" Target="../charts/chart26.xml"/><Relationship Id="rId1" Type="http://schemas.openxmlformats.org/officeDocument/2006/relationships/chart" Target="../charts/chart25.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84.xml"/><Relationship Id="rId7" Type="http://schemas.openxmlformats.org/officeDocument/2006/relationships/image" Target="../media/image11.png"/><Relationship Id="rId6" Type="http://schemas.openxmlformats.org/officeDocument/2006/relationships/tags" Target="../tags/tag83.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82.xml"/><Relationship Id="rId2" Type="http://schemas.openxmlformats.org/officeDocument/2006/relationships/tags" Target="../tags/tag81.xml"/><Relationship Id="rId10" Type="http://schemas.openxmlformats.org/officeDocument/2006/relationships/notesSlide" Target="../notesSlides/notesSlide23.xml"/><Relationship Id="rId1" Type="http://schemas.openxmlformats.org/officeDocument/2006/relationships/chart" Target="../charts/chart27.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chart" Target="../charts/chart29.xml"/><Relationship Id="rId1" Type="http://schemas.openxmlformats.org/officeDocument/2006/relationships/chart" Target="../charts/chart28.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5.xml"/><Relationship Id="rId6" Type="http://schemas.openxmlformats.org/officeDocument/2006/relationships/tags" Target="../tags/tag89.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chart" Target="../charts/chart30.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5.xml"/><Relationship Id="rId5" Type="http://schemas.openxmlformats.org/officeDocument/2006/relationships/tags" Target="../tags/tag9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90.xml"/><Relationship Id="rId1" Type="http://schemas.openxmlformats.org/officeDocument/2006/relationships/chart" Target="../charts/chart31.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chart" Target="../charts/chart32.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chart" Target="../charts/chart34.xml"/><Relationship Id="rId1" Type="http://schemas.openxmlformats.org/officeDocument/2006/relationships/chart" Target="../charts/chart33.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chart" Target="../charts/chart35.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chart" Target="../charts/chart37.xml"/><Relationship Id="rId1" Type="http://schemas.openxmlformats.org/officeDocument/2006/relationships/chart" Target="../charts/chart36.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5.xml"/><Relationship Id="rId6" Type="http://schemas.openxmlformats.org/officeDocument/2006/relationships/tags" Target="../tags/tag10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tags" Target="../tags/tag101.xml"/><Relationship Id="rId2" Type="http://schemas.openxmlformats.org/officeDocument/2006/relationships/chart" Target="../charts/chart39.xml"/><Relationship Id="rId1" Type="http://schemas.openxmlformats.org/officeDocument/2006/relationships/chart" Target="../charts/chart38.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5.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103.xml"/><Relationship Id="rId1" Type="http://schemas.openxmlformats.org/officeDocument/2006/relationships/chart" Target="../charts/chart40.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04.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5.xml"/><Relationship Id="rId4" Type="http://schemas.openxmlformats.org/officeDocument/2006/relationships/image" Target="../media/image14.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05.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06.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5.xml"/><Relationship Id="rId4" Type="http://schemas.openxmlformats.org/officeDocument/2006/relationships/image" Target="../media/image1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07.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08.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3" Type="http://schemas.openxmlformats.org/officeDocument/2006/relationships/notesSlide" Target="../notesSlides/notesSlide4.xml"/><Relationship Id="rId42" Type="http://schemas.openxmlformats.org/officeDocument/2006/relationships/slideLayout" Target="../slideLayouts/slideLayout1.xml"/><Relationship Id="rId41" Type="http://schemas.openxmlformats.org/officeDocument/2006/relationships/image" Target="../media/image10.png"/><Relationship Id="rId40" Type="http://schemas.openxmlformats.org/officeDocument/2006/relationships/image" Target="../media/image9.png"/><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chart" Target="../charts/chart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chart" Target="../charts/chart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chart" Target="../charts/chart1.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09.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5.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40.xml"/><Relationship Id="rId1" Type="http://schemas.openxmlformats.org/officeDocument/2006/relationships/chart" Target="../charts/chart4.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5.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tags" Target="../tags/tag43.xml"/><Relationship Id="rId2" Type="http://schemas.openxmlformats.org/officeDocument/2006/relationships/chart" Target="../charts/chart6.xml"/><Relationship Id="rId1" Type="http://schemas.openxmlformats.org/officeDocument/2006/relationships/chart" Target="../charts/chart5.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灰度收集 (92)"/>
          <p:cNvPicPr>
            <a:picLocks noChangeAspect="1"/>
          </p:cNvPicPr>
          <p:nvPr/>
        </p:nvPicPr>
        <p:blipFill>
          <a:blip r:embed="rId1">
            <a:grayscl/>
          </a:blip>
          <a:stretch>
            <a:fillRect/>
          </a:stretch>
        </p:blipFill>
        <p:spPr>
          <a:xfrm>
            <a:off x="0" y="0"/>
            <a:ext cx="12191365" cy="6838950"/>
          </a:xfrm>
          <a:prstGeom prst="rect">
            <a:avLst/>
          </a:prstGeom>
        </p:spPr>
      </p:pic>
      <p:sp>
        <p:nvSpPr>
          <p:cNvPr id="8" name="矩形 7"/>
          <p:cNvSpPr/>
          <p:nvPr/>
        </p:nvSpPr>
        <p:spPr>
          <a:xfrm>
            <a:off x="0" y="0"/>
            <a:ext cx="1221613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15" name="文本框 14"/>
          <p:cNvSpPr txBox="1"/>
          <p:nvPr/>
        </p:nvSpPr>
        <p:spPr>
          <a:xfrm>
            <a:off x="1416050" y="2562860"/>
            <a:ext cx="9591040" cy="2462530"/>
          </a:xfrm>
          <a:prstGeom prst="rect">
            <a:avLst/>
          </a:prstGeom>
          <a:noFill/>
        </p:spPr>
        <p:txBody>
          <a:bodyPr wrap="square" rtlCol="0">
            <a:spAutoFit/>
            <a:scene3d>
              <a:camera prst="orthographicFront"/>
              <a:lightRig rig="threePt" dir="t"/>
            </a:scene3d>
            <a:sp3d contourW="12700"/>
          </a:bodyPr>
          <a:lstStyle/>
          <a:p>
            <a:pPr algn="l">
              <a:lnSpc>
                <a:spcPct val="115000"/>
              </a:lnSpc>
              <a:spcBef>
                <a:spcPts val="0"/>
              </a:spcBef>
              <a:spcAft>
                <a:spcPts val="0"/>
              </a:spcAft>
              <a:defRPr/>
            </a:pPr>
            <a:r>
              <a:rPr lang="en-US" altLang="zh-CN" sz="4000" b="1" dirty="0">
                <a:solidFill>
                  <a:schemeClr val="bg1"/>
                </a:solidFill>
                <a:latin typeface="微软雅黑" panose="020B0503020204020204" pitchFamily="34" charset="-122"/>
                <a:ea typeface="微软雅黑" panose="020B0503020204020204" pitchFamily="34" charset="-122"/>
              </a:rPr>
              <a:t>2021</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l">
              <a:lnSpc>
                <a:spcPct val="115000"/>
              </a:lnSpc>
              <a:spcBef>
                <a:spcPts val="0"/>
              </a:spcBef>
              <a:spcAft>
                <a:spcPts val="0"/>
              </a:spcAft>
              <a:defRPr/>
            </a:pPr>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中国企业人力资源数字化</a:t>
            </a:r>
            <a:endPar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a:lnSpc>
                <a:spcPct val="115000"/>
              </a:lnSpc>
              <a:spcBef>
                <a:spcPts val="0"/>
              </a:spcBef>
              <a:spcAft>
                <a:spcPts val="0"/>
              </a:spcAft>
              <a:defRPr/>
            </a:pP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现状及趋势调研报告</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85116" y="605790"/>
            <a:ext cx="3665545" cy="1670050"/>
            <a:chOff x="14308" y="-43"/>
            <a:chExt cx="4310" cy="1963"/>
          </a:xfrm>
        </p:grpSpPr>
        <p:pic>
          <p:nvPicPr>
            <p:cNvPr id="13" name="图片 12" descr="研究院logo短版-反白"/>
            <p:cNvPicPr>
              <a:picLocks noChangeAspect="1"/>
            </p:cNvPicPr>
            <p:nvPr/>
          </p:nvPicPr>
          <p:blipFill>
            <a:blip r:embed="rId2"/>
            <a:stretch>
              <a:fillRect/>
            </a:stretch>
          </p:blipFill>
          <p:spPr>
            <a:xfrm>
              <a:off x="14308"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322" y="589"/>
              <a:ext cx="1296" cy="565"/>
            </a:xfrm>
            <a:prstGeom prst="rect">
              <a:avLst/>
            </a:prstGeom>
          </p:spPr>
        </p:pic>
      </p:grpSp>
      <p:sp>
        <p:nvSpPr>
          <p:cNvPr id="5" name="矩形 4"/>
          <p:cNvSpPr/>
          <p:nvPr/>
        </p:nvSpPr>
        <p:spPr>
          <a:xfrm rot="5400000">
            <a:off x="2120900" y="4763135"/>
            <a:ext cx="76200" cy="1273810"/>
          </a:xfrm>
          <a:prstGeom prst="rect">
            <a:avLst/>
          </a:prstGeom>
          <a:solidFill>
            <a:schemeClr val="bg1"/>
          </a:solidFill>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12826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3" name="灯片编号占位符 2"/>
          <p:cNvSpPr>
            <a:spLocks noGrp="1"/>
          </p:cNvSpPr>
          <p:nvPr>
            <p:ph type="sldNum" sz="quarter" idx="4"/>
            <p:custDataLst>
              <p:tags r:id="rId2"/>
            </p:custDataLst>
          </p:nvPr>
        </p:nvSpPr>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aphicFrame>
        <p:nvGraphicFramePr>
          <p:cNvPr id="36" name="图表 35"/>
          <p:cNvGraphicFramePr/>
          <p:nvPr/>
        </p:nvGraphicFramePr>
        <p:xfrm>
          <a:off x="6312535" y="2132965"/>
          <a:ext cx="4655185" cy="4348480"/>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6"/>
          <p:cNvSpPr txBox="1"/>
          <p:nvPr/>
        </p:nvSpPr>
        <p:spPr>
          <a:xfrm>
            <a:off x="6672580" y="1124585"/>
            <a:ext cx="4327525" cy="829945"/>
          </a:xfrm>
          <a:prstGeom prst="rect">
            <a:avLst/>
          </a:prstGeom>
          <a:noFill/>
        </p:spPr>
        <p:txBody>
          <a:bodyPr wrap="square" rtlCol="0" anchor="t">
            <a:spAutoFit/>
          </a:bodyPr>
          <a:lstStyle/>
          <a:p>
            <a:pPr algn="ctr">
              <a:lnSpc>
                <a:spcPct val="150000"/>
              </a:lnSpc>
            </a:pPr>
            <a:r>
              <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rPr>
              <a:t>企业性质差异</a:t>
            </a:r>
            <a:endPar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endParaRPr>
          </a:p>
          <a:p>
            <a:pPr>
              <a:lnSpc>
                <a:spcPct val="150000"/>
              </a:lnSpc>
            </a:pPr>
            <a:r>
              <a:rPr lang="zh-CN" altLang="en-US" sz="1000" dirty="0">
                <a:solidFill>
                  <a:schemeClr val="dk1"/>
                </a:solidFill>
                <a:sym typeface="+mn-ea"/>
              </a:rPr>
              <a:t>外企更倾向于在</a:t>
            </a:r>
            <a:r>
              <a:rPr lang="en-US" altLang="zh-CN" sz="1000" dirty="0">
                <a:solidFill>
                  <a:schemeClr val="dk1"/>
                </a:solidFill>
                <a:sym typeface="+mn-ea"/>
              </a:rPr>
              <a:t>IT</a:t>
            </a:r>
            <a:r>
              <a:rPr lang="zh-CN" altLang="en-US" sz="1000" dirty="0">
                <a:solidFill>
                  <a:schemeClr val="dk1"/>
                </a:solidFill>
                <a:sym typeface="+mn-ea"/>
              </a:rPr>
              <a:t>、人力资源、营销体系、客户管理方面进行数字化转型，国企更倾向在业务流程、行政和运营机制方面开展数字化变革。</a:t>
            </a:r>
            <a:endParaRPr lang="zh-CN" altLang="en-US" sz="1000" dirty="0">
              <a:solidFill>
                <a:schemeClr val="dk1"/>
              </a:solidFill>
              <a:sym typeface="+mn-ea"/>
            </a:endParaRPr>
          </a:p>
        </p:txBody>
      </p:sp>
      <p:sp>
        <p:nvSpPr>
          <p:cNvPr id="6" name="标题 3"/>
          <p:cNvSpPr>
            <a:spLocks noGrp="1"/>
          </p:cNvSpPr>
          <p:nvPr/>
        </p:nvSpPr>
        <p:spPr>
          <a:xfrm>
            <a:off x="547370" y="908685"/>
            <a:ext cx="5567680" cy="179641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概况</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数字化转型需要企业进行</a:t>
            </a:r>
            <a:b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系统性变革</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547370" y="908685"/>
            <a:ext cx="5567680" cy="1796415"/>
          </a:xfrm>
        </p:spPr>
        <p:txBody>
          <a:body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概况</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数字化转型一般作为企业的</a:t>
            </a:r>
            <a:br>
              <a:rPr lang="zh-CN" altLang="en-US" sz="2800" b="1" dirty="0">
                <a:solidFill>
                  <a:schemeClr val="bg1"/>
                </a:solidFill>
                <a:sym typeface="+mn-ea"/>
              </a:rPr>
            </a:br>
            <a:r>
              <a:rPr lang="zh-CN" altLang="en-US" sz="2800" b="1" dirty="0">
                <a:solidFill>
                  <a:schemeClr val="tx1"/>
                </a:solidFill>
                <a:sym typeface="+mn-ea"/>
              </a:rPr>
              <a:t>顶层战略</a:t>
            </a:r>
            <a:r>
              <a:rPr lang="zh-CN" altLang="en-US" sz="2800" b="1" dirty="0">
                <a:solidFill>
                  <a:schemeClr val="bg1"/>
                </a:solidFill>
                <a:sym typeface="+mn-ea"/>
              </a:rPr>
              <a:t>且由</a:t>
            </a:r>
            <a:r>
              <a:rPr lang="zh-CN" altLang="en-US" sz="2800" b="1" dirty="0">
                <a:solidFill>
                  <a:schemeClr val="tx1"/>
                </a:solidFill>
                <a:sym typeface="+mn-ea"/>
              </a:rPr>
              <a:t>一把手</a:t>
            </a:r>
            <a:r>
              <a:rPr lang="zh-CN" altLang="en-US" sz="2800" b="1" dirty="0">
                <a:solidFill>
                  <a:schemeClr val="bg1"/>
                </a:solidFill>
                <a:sym typeface="+mn-ea"/>
              </a:rPr>
              <a:t>直接领导</a:t>
            </a:r>
            <a:endParaRPr lang="zh-CN" altLang="en-US" sz="2800" b="1" dirty="0">
              <a:solidFill>
                <a:schemeClr val="bg1"/>
              </a:solidFill>
              <a:sym typeface="+mn-ea"/>
            </a:endParaRPr>
          </a:p>
        </p:txBody>
      </p:sp>
      <p:sp>
        <p:nvSpPr>
          <p:cNvPr id="5" name="文本占位符 4"/>
          <p:cNvSpPr>
            <a:spLocks noGrp="1"/>
          </p:cNvSpPr>
          <p:nvPr>
            <p:ph type="body" sz="quarter" idx="4294967295"/>
            <p:custDataLst>
              <p:tags r:id="rId2"/>
            </p:custDataLst>
          </p:nvPr>
        </p:nvSpPr>
        <p:spPr>
          <a:xfrm>
            <a:off x="623570" y="3427095"/>
            <a:ext cx="4884420" cy="1891665"/>
          </a:xfrm>
        </p:spPr>
        <p:txBody>
          <a:bodyPr anchor="t" anchorCtr="0">
            <a:no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调研显示，数字化转型由</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企业总裁</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董事会</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或</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CEO</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担任领导人的比例最高，成熟企业更倾向由</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CEO</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担任数字化领导人而非数智化专项小组；</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这一表现跟数字化转型需要企业进行系统性变革的情况呼应，系统性的变革需要高阶的战略能力，且要保证能长期坚持，由企业一把手直接领导更适合。</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从麦肯锡的数字化转型步骤中也可以看到，第一步就是“制定正确的战略”，而将数字化转型作为企业的顶层战略正是大部分数字化成熟企业的做法。</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
            <p:custDataLst>
              <p:tags r:id="rId3"/>
            </p:custDataLst>
          </p:nvPr>
        </p:nvSpPr>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6240145" y="907734"/>
            <a:ext cx="5599430" cy="3143769"/>
            <a:chOff x="5085" y="4413"/>
            <a:chExt cx="8919" cy="3864"/>
          </a:xfrm>
        </p:grpSpPr>
        <p:sp>
          <p:nvSpPr>
            <p:cNvPr id="7" name="文本框 6"/>
            <p:cNvSpPr txBox="1"/>
            <p:nvPr>
              <p:custDataLst>
                <p:tags r:id="rId4"/>
              </p:custDataLst>
            </p:nvPr>
          </p:nvSpPr>
          <p:spPr>
            <a:xfrm>
              <a:off x="6575" y="4413"/>
              <a:ext cx="6675" cy="377"/>
            </a:xfrm>
            <a:prstGeom prst="rect">
              <a:avLst/>
            </a:prstGeom>
            <a:noFill/>
          </p:spPr>
          <p:txBody>
            <a:bodyPr wrap="square" rtlCol="0">
              <a:spAutoFit/>
            </a:bodyPr>
            <a:p>
              <a:pPr algn="ctr"/>
              <a:r>
                <a:rPr lang="zh-CN" altLang="en-US" sz="1400" b="1" dirty="0">
                  <a:solidFill>
                    <a:schemeClr val="dk1"/>
                  </a:solidFill>
                  <a:cs typeface="+mn-ea"/>
                  <a:sym typeface="+mn-lt"/>
                </a:rPr>
                <a:t>数字化转型工作由谁领导</a:t>
              </a:r>
              <a:r>
                <a:rPr lang="en-US" altLang="zh-CN" sz="1400" b="1" dirty="0">
                  <a:solidFill>
                    <a:schemeClr val="dk1"/>
                  </a:solidFill>
                  <a:cs typeface="+mn-ea"/>
                  <a:sym typeface="+mn-lt"/>
                </a:rPr>
                <a:t>?</a:t>
              </a:r>
              <a:endParaRPr lang="en-US" altLang="zh-CN" sz="1400" b="1" dirty="0">
                <a:solidFill>
                  <a:schemeClr val="dk1"/>
                </a:solidFill>
                <a:cs typeface="+mn-ea"/>
                <a:sym typeface="+mn-lt"/>
              </a:endParaRPr>
            </a:p>
          </p:txBody>
        </p:sp>
        <p:graphicFrame>
          <p:nvGraphicFramePr>
            <p:cNvPr id="10" name="图表 9"/>
            <p:cNvGraphicFramePr/>
            <p:nvPr/>
          </p:nvGraphicFramePr>
          <p:xfrm>
            <a:off x="5085" y="4896"/>
            <a:ext cx="8919" cy="3381"/>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12" name="组合 11"/>
          <p:cNvGrpSpPr/>
          <p:nvPr/>
        </p:nvGrpSpPr>
        <p:grpSpPr>
          <a:xfrm>
            <a:off x="6744335" y="4697095"/>
            <a:ext cx="4948555" cy="1521962"/>
            <a:chOff x="1979" y="2700"/>
            <a:chExt cx="15137" cy="5484"/>
          </a:xfrm>
        </p:grpSpPr>
        <p:sp>
          <p:nvSpPr>
            <p:cNvPr id="17" name="TextBox 1"/>
            <p:cNvSpPr txBox="1"/>
            <p:nvPr/>
          </p:nvSpPr>
          <p:spPr>
            <a:xfrm>
              <a:off x="6403" y="2700"/>
              <a:ext cx="9936" cy="1105"/>
            </a:xfrm>
            <a:prstGeom prst="rect">
              <a:avLst/>
            </a:prstGeom>
            <a:noFill/>
          </p:spPr>
          <p:txBody>
            <a:bodyPr wrap="square" rtlCol="0">
              <a:spAutoFit/>
            </a:bodyPr>
            <a:p>
              <a:r>
                <a:rPr lang="zh-CN" sz="1400" b="1" dirty="0">
                  <a:solidFill>
                    <a:schemeClr val="tx1">
                      <a:lumMod val="85000"/>
                      <a:lumOff val="15000"/>
                    </a:schemeClr>
                  </a:solidFill>
                  <a:latin typeface="微软雅黑" panose="020B0503020204020204" pitchFamily="34" charset="-122"/>
                  <a:ea typeface="微软雅黑" panose="020B0503020204020204" pitchFamily="34" charset="-122"/>
                </a:rPr>
                <a:t>麦肯锡数字化转型方法论</a:t>
              </a:r>
              <a:endParaRPr 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638" y="4178"/>
              <a:ext cx="12260" cy="2057"/>
              <a:chOff x="2203419" y="2403620"/>
              <a:chExt cx="7785164" cy="1306286"/>
            </a:xfrm>
          </p:grpSpPr>
          <p:grpSp>
            <p:nvGrpSpPr>
              <p:cNvPr id="11" name="组合 10"/>
              <p:cNvGrpSpPr/>
              <p:nvPr/>
            </p:nvGrpSpPr>
            <p:grpSpPr>
              <a:xfrm>
                <a:off x="2203419" y="2403620"/>
                <a:ext cx="7785164" cy="1306286"/>
                <a:chOff x="1296457" y="2480626"/>
                <a:chExt cx="7785164" cy="1306286"/>
              </a:xfrm>
            </p:grpSpPr>
            <p:sp>
              <p:nvSpPr>
                <p:cNvPr id="13" name="提取 3"/>
                <p:cNvSpPr/>
                <p:nvPr/>
              </p:nvSpPr>
              <p:spPr>
                <a:xfrm rot="5400000">
                  <a:off x="1206368" y="2570714"/>
                  <a:ext cx="1306286" cy="1126109"/>
                </a:xfrm>
                <a:prstGeom prst="flowChartExtract">
                  <a:avLst/>
                </a:prstGeom>
                <a:solidFill>
                  <a:schemeClr val="tx1">
                    <a:lumMod val="75000"/>
                    <a:lumOff val="2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900" dirty="0"/>
                </a:p>
              </p:txBody>
            </p:sp>
            <p:sp>
              <p:nvSpPr>
                <p:cNvPr id="14" name="提取 8"/>
                <p:cNvSpPr/>
                <p:nvPr/>
              </p:nvSpPr>
              <p:spPr>
                <a:xfrm rot="5400000">
                  <a:off x="3426053" y="2570714"/>
                  <a:ext cx="1306286" cy="1126109"/>
                </a:xfrm>
                <a:prstGeom prst="flowChartExtract">
                  <a:avLst/>
                </a:prstGeom>
                <a:solidFill>
                  <a:schemeClr val="tx1">
                    <a:lumMod val="50000"/>
                    <a:lumOff val="5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900" dirty="0"/>
                </a:p>
              </p:txBody>
            </p:sp>
            <p:sp>
              <p:nvSpPr>
                <p:cNvPr id="15" name="提取 9"/>
                <p:cNvSpPr/>
                <p:nvPr/>
              </p:nvSpPr>
              <p:spPr>
                <a:xfrm rot="5400000">
                  <a:off x="5645738" y="2570714"/>
                  <a:ext cx="1306286" cy="1126109"/>
                </a:xfrm>
                <a:prstGeom prst="flowChartExtract">
                  <a:avLst/>
                </a:prstGeom>
                <a:solidFill>
                  <a:srgbClr val="FFC00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900" dirty="0"/>
                </a:p>
              </p:txBody>
            </p:sp>
            <p:sp>
              <p:nvSpPr>
                <p:cNvPr id="16" name="提取 10"/>
                <p:cNvSpPr/>
                <p:nvPr/>
              </p:nvSpPr>
              <p:spPr>
                <a:xfrm rot="5400000">
                  <a:off x="7865423" y="2570714"/>
                  <a:ext cx="1306286" cy="1126109"/>
                </a:xfrm>
                <a:prstGeom prst="flowChartExtract">
                  <a:avLst/>
                </a:prstGeom>
                <a:solidFill>
                  <a:srgbClr val="E8541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900" dirty="0"/>
                </a:p>
              </p:txBody>
            </p:sp>
            <p:sp>
              <p:nvSpPr>
                <p:cNvPr id="18" name="文本框 17"/>
                <p:cNvSpPr txBox="1"/>
                <p:nvPr/>
              </p:nvSpPr>
              <p:spPr>
                <a:xfrm>
                  <a:off x="1472541" y="2902935"/>
                  <a:ext cx="225631" cy="630610"/>
                </a:xfrm>
                <a:prstGeom prst="rect">
                  <a:avLst/>
                </a:prstGeom>
                <a:noFill/>
              </p:spPr>
              <p:txBody>
                <a:bodyPr wrap="square" rtlCol="0">
                  <a:spAutoFit/>
                </a:bodyPr>
                <a:p>
                  <a:r>
                    <a:rPr kumimoji="1" lang="en-US" altLang="zh-CN" sz="1200" dirty="0">
                      <a:solidFill>
                        <a:schemeClr val="bg1"/>
                      </a:solidFill>
                    </a:rPr>
                    <a:t>A</a:t>
                  </a:r>
                  <a:endParaRPr kumimoji="1" lang="en-US" altLang="zh-CN" sz="1200" dirty="0">
                    <a:solidFill>
                      <a:schemeClr val="bg1"/>
                    </a:solidFill>
                  </a:endParaRPr>
                </a:p>
              </p:txBody>
            </p:sp>
            <p:sp>
              <p:nvSpPr>
                <p:cNvPr id="19" name="文本框 18"/>
                <p:cNvSpPr txBox="1"/>
                <p:nvPr/>
              </p:nvSpPr>
              <p:spPr>
                <a:xfrm>
                  <a:off x="3691249" y="2902935"/>
                  <a:ext cx="225631" cy="630610"/>
                </a:xfrm>
                <a:prstGeom prst="rect">
                  <a:avLst/>
                </a:prstGeom>
                <a:noFill/>
              </p:spPr>
              <p:txBody>
                <a:bodyPr wrap="square" rtlCol="0">
                  <a:spAutoFit/>
                </a:bodyPr>
                <a:p>
                  <a:r>
                    <a:rPr kumimoji="1" lang="en-US" altLang="zh-CN" sz="1200" dirty="0">
                      <a:solidFill>
                        <a:schemeClr val="bg1"/>
                      </a:solidFill>
                    </a:rPr>
                    <a:t>B</a:t>
                  </a:r>
                  <a:endParaRPr kumimoji="1" lang="en-US" altLang="zh-CN" sz="1200" dirty="0">
                    <a:solidFill>
                      <a:schemeClr val="bg1"/>
                    </a:solidFill>
                  </a:endParaRPr>
                </a:p>
              </p:txBody>
            </p:sp>
            <p:sp>
              <p:nvSpPr>
                <p:cNvPr id="20" name="文本框 19"/>
                <p:cNvSpPr txBox="1"/>
                <p:nvPr/>
              </p:nvSpPr>
              <p:spPr>
                <a:xfrm>
                  <a:off x="5870370" y="2902934"/>
                  <a:ext cx="225631" cy="630610"/>
                </a:xfrm>
                <a:prstGeom prst="rect">
                  <a:avLst/>
                </a:prstGeom>
                <a:noFill/>
              </p:spPr>
              <p:txBody>
                <a:bodyPr wrap="square" rtlCol="0">
                  <a:spAutoFit/>
                </a:bodyPr>
                <a:p>
                  <a:r>
                    <a:rPr kumimoji="1" lang="en-US" altLang="zh-CN" sz="1200" dirty="0">
                      <a:solidFill>
                        <a:schemeClr val="bg1"/>
                      </a:solidFill>
                    </a:rPr>
                    <a:t>C</a:t>
                  </a:r>
                  <a:endParaRPr kumimoji="1" lang="en-US" altLang="zh-CN" sz="1200" dirty="0">
                    <a:solidFill>
                      <a:schemeClr val="bg1"/>
                    </a:solidFill>
                  </a:endParaRPr>
                </a:p>
              </p:txBody>
            </p:sp>
            <p:sp>
              <p:nvSpPr>
                <p:cNvPr id="21" name="文本框 20"/>
                <p:cNvSpPr txBox="1"/>
                <p:nvPr/>
              </p:nvSpPr>
              <p:spPr>
                <a:xfrm>
                  <a:off x="8168246" y="2902933"/>
                  <a:ext cx="225631" cy="630610"/>
                </a:xfrm>
                <a:prstGeom prst="rect">
                  <a:avLst/>
                </a:prstGeom>
                <a:noFill/>
              </p:spPr>
              <p:txBody>
                <a:bodyPr wrap="square" rtlCol="0">
                  <a:spAutoFit/>
                </a:bodyPr>
                <a:p>
                  <a:r>
                    <a:rPr kumimoji="1" lang="en-US" altLang="zh-CN" sz="1200" dirty="0">
                      <a:solidFill>
                        <a:schemeClr val="bg1"/>
                      </a:solidFill>
                    </a:rPr>
                    <a:t>D</a:t>
                  </a:r>
                  <a:endParaRPr kumimoji="1" lang="en-US" altLang="zh-CN" sz="1200" dirty="0">
                    <a:solidFill>
                      <a:schemeClr val="bg1"/>
                    </a:solidFill>
                  </a:endParaRPr>
                </a:p>
              </p:txBody>
            </p:sp>
          </p:grpSp>
          <p:sp>
            <p:nvSpPr>
              <p:cNvPr id="22" name="椭圆 21"/>
              <p:cNvSpPr/>
              <p:nvPr/>
            </p:nvSpPr>
            <p:spPr>
              <a:xfrm>
                <a:off x="3669475" y="2825927"/>
                <a:ext cx="356660" cy="356660"/>
              </a:xfrm>
              <a:prstGeom prst="ellipse">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900"/>
              </a:p>
            </p:txBody>
          </p:sp>
          <p:sp>
            <p:nvSpPr>
              <p:cNvPr id="23" name="椭圆 22"/>
              <p:cNvSpPr/>
              <p:nvPr/>
            </p:nvSpPr>
            <p:spPr>
              <a:xfrm>
                <a:off x="5946181" y="2825927"/>
                <a:ext cx="356660" cy="356660"/>
              </a:xfrm>
              <a:prstGeom prst="ellipse">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900"/>
              </a:p>
            </p:txBody>
          </p:sp>
          <p:sp>
            <p:nvSpPr>
              <p:cNvPr id="24" name="椭圆 23"/>
              <p:cNvSpPr/>
              <p:nvPr/>
            </p:nvSpPr>
            <p:spPr>
              <a:xfrm>
                <a:off x="8161906" y="2825927"/>
                <a:ext cx="356660" cy="356660"/>
              </a:xfrm>
              <a:prstGeom prst="ellipse">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900"/>
              </a:p>
            </p:txBody>
          </p:sp>
        </p:grpSp>
        <p:sp>
          <p:nvSpPr>
            <p:cNvPr id="25" name="TextBox 1"/>
            <p:cNvSpPr txBox="1"/>
            <p:nvPr/>
          </p:nvSpPr>
          <p:spPr>
            <a:xfrm>
              <a:off x="1979" y="6698"/>
              <a:ext cx="4178" cy="1437"/>
            </a:xfrm>
            <a:prstGeom prst="rect">
              <a:avLst/>
            </a:prstGeom>
            <a:noFill/>
          </p:spPr>
          <p:txBody>
            <a:bodyPr wrap="square" rtlCol="0">
              <a:spAutoFit/>
            </a:bodyPr>
            <a:p>
              <a:pPr algn="ct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第一步</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制定正确的战略</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1"/>
            <p:cNvSpPr txBox="1"/>
            <p:nvPr/>
          </p:nvSpPr>
          <p:spPr>
            <a:xfrm>
              <a:off x="5686" y="6698"/>
              <a:ext cx="4212" cy="1437"/>
            </a:xfrm>
            <a:prstGeom prst="rect">
              <a:avLst/>
            </a:prstGeom>
            <a:noFill/>
          </p:spPr>
          <p:txBody>
            <a:bodyPr wrap="square" rtlCol="0">
              <a:spAutoFit/>
            </a:bodyPr>
            <a:p>
              <a:pPr algn="ct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第二步</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打造敏捷企业文化</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1"/>
            <p:cNvSpPr txBox="1"/>
            <p:nvPr/>
          </p:nvSpPr>
          <p:spPr>
            <a:xfrm>
              <a:off x="9410" y="6741"/>
              <a:ext cx="4212" cy="1437"/>
            </a:xfrm>
            <a:prstGeom prst="rect">
              <a:avLst/>
            </a:prstGeom>
            <a:noFill/>
          </p:spPr>
          <p:txBody>
            <a:bodyPr wrap="square" rtlCol="0">
              <a:spAutoFit/>
            </a:bodyPr>
            <a:p>
              <a:pPr algn="ct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第三步</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大规模能力建设</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1"/>
            <p:cNvSpPr txBox="1"/>
            <p:nvPr/>
          </p:nvSpPr>
          <p:spPr>
            <a:xfrm>
              <a:off x="12904" y="6747"/>
              <a:ext cx="4212" cy="1437"/>
            </a:xfrm>
            <a:prstGeom prst="rect">
              <a:avLst/>
            </a:prstGeom>
            <a:noFill/>
          </p:spPr>
          <p:txBody>
            <a:bodyPr wrap="square" rtlCol="0">
              <a:spAutoFit/>
            </a:bodyPr>
            <a:p>
              <a:pPr algn="ct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第四步</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组织与人才</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灰度收集 (92)"/>
          <p:cNvPicPr>
            <a:picLocks noChangeAspect="1"/>
          </p:cNvPicPr>
          <p:nvPr/>
        </p:nvPicPr>
        <p:blipFill>
          <a:blip r:embed="rId1">
            <a:grayscl/>
          </a:blip>
          <a:stretch>
            <a:fillRect/>
          </a:stretch>
        </p:blipFill>
        <p:spPr>
          <a:xfrm>
            <a:off x="0" y="0"/>
            <a:ext cx="12191365" cy="6838950"/>
          </a:xfrm>
          <a:prstGeom prst="rect">
            <a:avLst/>
          </a:prstGeom>
        </p:spPr>
      </p:pic>
      <p:sp>
        <p:nvSpPr>
          <p:cNvPr id="8" name="矩形 7"/>
          <p:cNvSpPr/>
          <p:nvPr/>
        </p:nvSpPr>
        <p:spPr>
          <a:xfrm>
            <a:off x="0" y="0"/>
            <a:ext cx="1221613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grpSp>
        <p:nvGrpSpPr>
          <p:cNvPr id="12" name="组合 11"/>
          <p:cNvGrpSpPr/>
          <p:nvPr/>
        </p:nvGrpSpPr>
        <p:grpSpPr>
          <a:xfrm>
            <a:off x="2496185" y="2925445"/>
            <a:ext cx="8028305" cy="868680"/>
            <a:chOff x="3931" y="5059"/>
            <a:chExt cx="12643" cy="1368"/>
          </a:xfrm>
        </p:grpSpPr>
        <p:sp>
          <p:nvSpPr>
            <p:cNvPr id="4" name="文本框 3"/>
            <p:cNvSpPr txBox="1"/>
            <p:nvPr/>
          </p:nvSpPr>
          <p:spPr>
            <a:xfrm>
              <a:off x="6296" y="5059"/>
              <a:ext cx="10278" cy="1369"/>
            </a:xfrm>
            <a:prstGeom prst="rect">
              <a:avLst/>
            </a:prstGeom>
            <a:noFill/>
          </p:spPr>
          <p:txBody>
            <a:bodyPr wrap="square" rtlCol="0">
              <a:spAutoFit/>
              <a:scene3d>
                <a:camera prst="orthographicFront"/>
                <a:lightRig rig="threePt" dir="t"/>
              </a:scene3d>
              <a:sp3d contourW="12700"/>
            </a:bodyPr>
            <a:p>
              <a:pPr algn="l">
                <a:lnSpc>
                  <a:spcPct val="115000"/>
                </a:lnSpc>
                <a:spcBef>
                  <a:spcPts val="0"/>
                </a:spcBef>
                <a:spcAft>
                  <a:spcPts val="0"/>
                </a:spcAft>
                <a:defRPr/>
              </a:pPr>
              <a:r>
                <a:rPr lang="zh-CN" altLang="en-US" sz="4400" b="1" dirty="0">
                  <a:solidFill>
                    <a:schemeClr val="bg1"/>
                  </a:solidFill>
                  <a:latin typeface="微软雅黑" panose="020B0503020204020204" pitchFamily="34" charset="-122"/>
                  <a:ea typeface="微软雅黑" panose="020B0503020204020204" pitchFamily="34" charset="-122"/>
                </a:rPr>
                <a:t>人力资源的数字化转型</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flipH="1">
              <a:off x="5680" y="5208"/>
              <a:ext cx="120" cy="1070"/>
            </a:xfrm>
            <a:prstGeom prst="rect">
              <a:avLst/>
            </a:prstGeom>
            <a:solidFill>
              <a:schemeClr val="bg1"/>
            </a:solidFill>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6" name="文本框 5"/>
            <p:cNvSpPr txBox="1"/>
            <p:nvPr/>
          </p:nvSpPr>
          <p:spPr>
            <a:xfrm>
              <a:off x="3931" y="5138"/>
              <a:ext cx="1636" cy="1210"/>
            </a:xfrm>
            <a:prstGeom prst="rect">
              <a:avLst/>
            </a:prstGeom>
            <a:noFill/>
          </p:spPr>
          <p:txBody>
            <a:bodyPr wrap="none" rtlCol="0">
              <a:spAutoFit/>
            </a:bodyPr>
            <a:p>
              <a:pPr algn="l"/>
              <a:r>
                <a:rPr lang="en-US" altLang="zh-CN" sz="4400" b="1" dirty="0">
                  <a:solidFill>
                    <a:schemeClr val="bg1"/>
                  </a:solidFill>
                  <a:latin typeface="微软雅黑" panose="020B0503020204020204" pitchFamily="34" charset="-122"/>
                  <a:ea typeface="微软雅黑" panose="020B0503020204020204" pitchFamily="34" charset="-122"/>
                  <a:sym typeface="+mn-ea"/>
                </a:rPr>
                <a:t>02 </a:t>
              </a:r>
              <a:endParaRPr lang="en-US" altLang="zh-CN" sz="4400" b="1"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16" name="组合 15"/>
          <p:cNvGrpSpPr/>
          <p:nvPr/>
        </p:nvGrpSpPr>
        <p:grpSpPr>
          <a:xfrm>
            <a:off x="9264015" y="-27305"/>
            <a:ext cx="2665095" cy="1245870"/>
            <a:chOff x="14589" y="-43"/>
            <a:chExt cx="4197" cy="1962"/>
          </a:xfrm>
        </p:grpSpPr>
        <p:pic>
          <p:nvPicPr>
            <p:cNvPr id="13" name="图片 12" descr="研究院logo短版-反白"/>
            <p:cNvPicPr>
              <a:picLocks noChangeAspect="1"/>
            </p:cNvPicPr>
            <p:nvPr/>
          </p:nvPicPr>
          <p:blipFill>
            <a:blip r:embed="rId2"/>
            <a:stretch>
              <a:fillRect/>
            </a:stretch>
          </p:blipFill>
          <p:spPr>
            <a:xfrm>
              <a:off x="14589"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49479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3" name="灯片编号占位符 2"/>
          <p:cNvSpPr>
            <a:spLocks noGrp="1"/>
          </p:cNvSpPr>
          <p:nvPr>
            <p:ph type="sldNum" sz="quarter" idx="4294967295"/>
            <p:custDataLst>
              <p:tags r:id="rId3"/>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4"/>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5"/>
            <a:stretch>
              <a:fillRect/>
            </a:stretch>
          </p:blipFill>
          <p:spPr>
            <a:xfrm>
              <a:off x="17490" y="589"/>
              <a:ext cx="1296" cy="565"/>
            </a:xfrm>
            <a:prstGeom prst="rect">
              <a:avLst/>
            </a:prstGeom>
          </p:spPr>
        </p:pic>
      </p:grpSp>
      <p:sp>
        <p:nvSpPr>
          <p:cNvPr id="19" name="矩形 18"/>
          <p:cNvSpPr/>
          <p:nvPr/>
        </p:nvSpPr>
        <p:spPr>
          <a:xfrm>
            <a:off x="-12065" y="5041265"/>
            <a:ext cx="12191365" cy="182626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20" name="文本占位符 4"/>
          <p:cNvSpPr>
            <a:spLocks noGrp="1"/>
          </p:cNvSpPr>
          <p:nvPr>
            <p:custDataLst>
              <p:tags r:id="rId6"/>
            </p:custDataLst>
          </p:nvPr>
        </p:nvSpPr>
        <p:spPr>
          <a:xfrm>
            <a:off x="335915" y="5006340"/>
            <a:ext cx="11391900" cy="1789430"/>
          </a:xfrm>
          <a:prstGeom prst="rect">
            <a:avLst/>
          </a:prstGeom>
        </p:spPr>
        <p:txBody>
          <a:bodyPr anchor="ctr" anchorCtr="0">
            <a:noAutofit/>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企业进行人力资源数字化转型的目的或需求主要是利用数据分析助力管理决策、提高管理效率、加强内部协调和沟通效率，我们将其归结为两大目的：</a:t>
            </a:r>
            <a:r>
              <a:rPr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数据驱动决策、敏捷支持业务</a:t>
            </a: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；从最主要目的的数据来看，提升敏捷性的需求更突出。</a:t>
            </a:r>
            <a:endPar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40000"/>
              </a:lnSpc>
            </a:pPr>
            <a:r>
              <a:rPr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从成熟企业和平均水平的比较来看，成熟企业人力资源数字化更注重满足公司总部/政府部门要求、打造数字化职场、利用数据分析，助力管理决策。</a:t>
            </a:r>
            <a:endParaRPr lang="zh-CN" altLang="en-US" sz="1400" dirty="0">
              <a:solidFill>
                <a:schemeClr val="bg1"/>
              </a:solidFill>
            </a:endParaRPr>
          </a:p>
        </p:txBody>
      </p:sp>
      <p:sp>
        <p:nvSpPr>
          <p:cNvPr id="6" name="标题 3"/>
          <p:cNvSpPr>
            <a:spLocks noGrp="1"/>
          </p:cNvSpPr>
          <p:nvPr/>
        </p:nvSpPr>
        <p:spPr>
          <a:xfrm>
            <a:off x="480060" y="260985"/>
            <a:ext cx="9943465" cy="179641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人力资源数字化的关键目的：</a:t>
            </a:r>
            <a:r>
              <a:rPr lang="zh-CN" altLang="en-US" sz="2800" b="1" dirty="0">
                <a:sym typeface="+mn-ea"/>
              </a:rPr>
              <a:t>数据驱动决策、敏捷支持业务</a:t>
            </a:r>
            <a:endParaRPr lang="zh-CN" altLang="en-US" sz="2800" b="1" dirty="0">
              <a:sym typeface="+mn-ea"/>
            </a:endParaRPr>
          </a:p>
        </p:txBody>
      </p:sp>
      <p:graphicFrame>
        <p:nvGraphicFramePr>
          <p:cNvPr id="7" name="图表 6"/>
          <p:cNvGraphicFramePr/>
          <p:nvPr/>
        </p:nvGraphicFramePr>
        <p:xfrm>
          <a:off x="623570" y="2292350"/>
          <a:ext cx="5316220" cy="241681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8" name="图表 27"/>
          <p:cNvGraphicFramePr/>
          <p:nvPr/>
        </p:nvGraphicFramePr>
        <p:xfrm>
          <a:off x="6544310" y="2280285"/>
          <a:ext cx="5183505" cy="2442845"/>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8"/>
          <p:cNvSpPr txBox="1"/>
          <p:nvPr>
            <p:custDataLst>
              <p:tags r:id="rId7"/>
            </p:custDataLst>
          </p:nvPr>
        </p:nvSpPr>
        <p:spPr>
          <a:xfrm>
            <a:off x="3142396" y="1776109"/>
            <a:ext cx="5881053" cy="306705"/>
          </a:xfrm>
          <a:prstGeom prst="rect">
            <a:avLst/>
          </a:prstGeom>
          <a:noFill/>
        </p:spPr>
        <p:txBody>
          <a:bodyPr wrap="square" rtlCol="0">
            <a:spAutoFit/>
          </a:bodyPr>
          <a:p>
            <a:pPr algn="ctr"/>
            <a:r>
              <a:rPr lang="zh-CN" altLang="en-US" sz="1400" b="1" dirty="0">
                <a:solidFill>
                  <a:schemeClr val="dk1"/>
                </a:solidFill>
                <a:cs typeface="+mn-ea"/>
                <a:sym typeface="+mn-lt"/>
              </a:rPr>
              <a:t>在人力资源领域开展数字化转型的目的有哪些</a:t>
            </a:r>
            <a:r>
              <a:rPr lang="en-US" altLang="zh-CN" sz="1400" b="1" dirty="0">
                <a:solidFill>
                  <a:schemeClr val="dk1"/>
                </a:solidFill>
                <a:cs typeface="+mn-ea"/>
                <a:sym typeface="+mn-lt"/>
              </a:rPr>
              <a:t>?</a:t>
            </a:r>
            <a:r>
              <a:rPr lang="zh-CN" altLang="en-US" sz="1400" b="1" dirty="0">
                <a:solidFill>
                  <a:schemeClr val="dk1"/>
                </a:solidFill>
                <a:cs typeface="+mn-ea"/>
                <a:sym typeface="+mn-lt"/>
              </a:rPr>
              <a:t>最主要目的是？</a:t>
            </a:r>
            <a:endParaRPr lang="en-US" altLang="zh-CN" sz="1400" b="1" dirty="0">
              <a:solidFill>
                <a:schemeClr val="dk1"/>
              </a:solidFill>
              <a:cs typeface="+mn-ea"/>
              <a:sym typeface="+mn-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49479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3" name="灯片编号占位符 2"/>
          <p:cNvSpPr>
            <a:spLocks noGrp="1"/>
          </p:cNvSpPr>
          <p:nvPr>
            <p:ph type="sldNum" sz="quarter" idx="4294967295"/>
            <p:custDataLst>
              <p:tags r:id="rId3"/>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4"/>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5"/>
            <a:stretch>
              <a:fillRect/>
            </a:stretch>
          </p:blipFill>
          <p:spPr>
            <a:xfrm>
              <a:off x="17490" y="589"/>
              <a:ext cx="1296" cy="565"/>
            </a:xfrm>
            <a:prstGeom prst="rect">
              <a:avLst/>
            </a:prstGeom>
          </p:spPr>
        </p:pic>
      </p:grpSp>
      <p:sp>
        <p:nvSpPr>
          <p:cNvPr id="20" name="文本占位符 4"/>
          <p:cNvSpPr>
            <a:spLocks noGrp="1"/>
          </p:cNvSpPr>
          <p:nvPr>
            <p:custDataLst>
              <p:tags r:id="rId6"/>
            </p:custDataLst>
          </p:nvPr>
        </p:nvSpPr>
        <p:spPr>
          <a:xfrm>
            <a:off x="695960" y="1543050"/>
            <a:ext cx="5902325" cy="1789430"/>
          </a:xfrm>
          <a:prstGeom prst="rect">
            <a:avLst/>
          </a:prstGeom>
        </p:spPr>
        <p:txBody>
          <a:bodyPr anchor="ctr" anchorCtr="0">
            <a:noAutofit/>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r>
              <a:rPr sz="1200" b="1" i="1" u="sng" dirty="0">
                <a:solidFill>
                  <a:srgbClr val="F88B17"/>
                </a:solidFill>
                <a:latin typeface="微软雅黑" panose="020B0503020204020204" pitchFamily="34" charset="-122"/>
                <a:ea typeface="微软雅黑" panose="020B0503020204020204" pitchFamily="34" charset="-122"/>
                <a:cs typeface="微软雅黑" panose="020B0503020204020204" pitchFamily="34" charset="-122"/>
                <a:sym typeface="+mn-ea"/>
              </a:rPr>
              <a:t>企业性质差异</a:t>
            </a:r>
            <a:r>
              <a:rPr lang="zh-CN" sz="1200" b="1" i="1" u="sng" dirty="0">
                <a:solidFill>
                  <a:srgbClr val="F88B17"/>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200" b="1" i="1" u="sng" dirty="0">
              <a:solidFill>
                <a:srgbClr val="F88B1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40000"/>
              </a:lnSpc>
            </a:pPr>
            <a:r>
              <a:rPr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外企表现相对突出，在提高管理效率、节约人力成本、打造数智化职场、无纸化方面的倾向是比较明显的，在员工体验方面的关注度也略高于国企、民企；</a:t>
            </a:r>
            <a:endParaRPr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40000"/>
              </a:lnSpc>
            </a:pPr>
            <a:r>
              <a:rPr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国企在数据驱动决策、满足公司总部/政府要求方面的表现较突出；</a:t>
            </a:r>
            <a:endParaRPr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40000"/>
              </a:lnSpc>
            </a:pPr>
            <a:r>
              <a:rPr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民企的表现和总体情况比较一致，数字化转型的目的主要是数据驱动决策、提升敏捷性（管理效率、内部协作沟通效率）。</a:t>
            </a:r>
            <a:endParaRPr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标题 3"/>
          <p:cNvSpPr>
            <a:spLocks noGrp="1"/>
          </p:cNvSpPr>
          <p:nvPr/>
        </p:nvSpPr>
        <p:spPr>
          <a:xfrm>
            <a:off x="480060" y="260985"/>
            <a:ext cx="9943465" cy="179641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人力资源数字化的关键目的：</a:t>
            </a:r>
            <a:r>
              <a:rPr lang="zh-CN" altLang="en-US" sz="2800" b="1" dirty="0">
                <a:sym typeface="+mn-ea"/>
              </a:rPr>
              <a:t>数据驱动决策、敏捷支持业务</a:t>
            </a:r>
            <a:endParaRPr lang="zh-CN" altLang="en-US" sz="2800" b="1" dirty="0">
              <a:sym typeface="+mn-ea"/>
            </a:endParaRPr>
          </a:p>
        </p:txBody>
      </p:sp>
      <p:sp>
        <p:nvSpPr>
          <p:cNvPr id="4" name="文本占位符 4"/>
          <p:cNvSpPr>
            <a:spLocks noGrp="1"/>
          </p:cNvSpPr>
          <p:nvPr>
            <p:custDataLst>
              <p:tags r:id="rId7"/>
            </p:custDataLst>
          </p:nvPr>
        </p:nvSpPr>
        <p:spPr>
          <a:xfrm>
            <a:off x="6959600" y="1543050"/>
            <a:ext cx="4386580" cy="1789430"/>
          </a:xfrm>
          <a:prstGeom prst="rect">
            <a:avLst/>
          </a:prstGeom>
        </p:spPr>
        <p:txBody>
          <a:bodyPr anchor="ctr" anchorCtr="0">
            <a:noAutofit/>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r>
              <a:rPr sz="1100" b="1" i="1" u="sng" dirty="0">
                <a:solidFill>
                  <a:srgbClr val="F88B17"/>
                </a:solidFill>
                <a:latin typeface="微软雅黑" panose="020B0503020204020204" pitchFamily="34" charset="-122"/>
                <a:ea typeface="微软雅黑" panose="020B0503020204020204" pitchFamily="34" charset="-122"/>
                <a:cs typeface="微软雅黑" panose="020B0503020204020204" pitchFamily="34" charset="-122"/>
                <a:sym typeface="+mn-ea"/>
              </a:rPr>
              <a:t>企业尚未在人力资源领域开展数字化转型的原因</a:t>
            </a:r>
            <a:r>
              <a:rPr lang="zh-CN" sz="1100" b="1" i="1" u="sng" dirty="0">
                <a:solidFill>
                  <a:srgbClr val="F88B17"/>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100" b="1" i="1" u="sng" dirty="0">
              <a:solidFill>
                <a:srgbClr val="F88B1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40000"/>
              </a:lnSpc>
            </a:pPr>
            <a:r>
              <a:rPr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企业尚未开展人力资源数字化转型的原因中，更注重业务、营销、IT等领域的数字化转型的比例是最高的，这与企业所处的阶段也有密切的关系，这些企业首先致力于提高基础业务模块的数字化能力。</a:t>
            </a:r>
            <a:endParaRPr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8" name="图表 7"/>
          <p:cNvGraphicFramePr/>
          <p:nvPr/>
        </p:nvGraphicFramePr>
        <p:xfrm>
          <a:off x="623741" y="3644590"/>
          <a:ext cx="5439240" cy="291338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图表 9"/>
          <p:cNvGraphicFramePr/>
          <p:nvPr/>
        </p:nvGraphicFramePr>
        <p:xfrm>
          <a:off x="6672100" y="3572200"/>
          <a:ext cx="5098943" cy="28524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547370" y="908685"/>
            <a:ext cx="5567680" cy="1796415"/>
          </a:xfrm>
        </p:spPr>
        <p:txBody>
          <a:bodyPr/>
          <a:lstStyle/>
          <a:p>
            <a:pPr algn="l">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tx1"/>
                </a:solidFill>
                <a:sym typeface="+mn-ea"/>
              </a:rPr>
              <a:t>绩效管理</a:t>
            </a:r>
            <a:r>
              <a:rPr lang="zh-CN" altLang="en-US" sz="2800" b="1" dirty="0">
                <a:solidFill>
                  <a:schemeClr val="bg1"/>
                </a:solidFill>
                <a:sym typeface="+mn-ea"/>
              </a:rPr>
              <a:t>和</a:t>
            </a:r>
            <a:r>
              <a:rPr lang="zh-CN" altLang="en-US" sz="2800" b="1" dirty="0">
                <a:sym typeface="+mn-ea"/>
              </a:rPr>
              <a:t>培训</a:t>
            </a:r>
            <a:br>
              <a:rPr lang="zh-CN" altLang="en-US" sz="2800" b="1" dirty="0">
                <a:solidFill>
                  <a:schemeClr val="bg1"/>
                </a:solidFill>
                <a:sym typeface="+mn-ea"/>
              </a:rPr>
            </a:br>
            <a:r>
              <a:rPr lang="zh-CN" altLang="en-US" sz="2400" b="1" dirty="0">
                <a:solidFill>
                  <a:schemeClr val="bg1"/>
                </a:solidFill>
                <a:sym typeface="+mn-ea"/>
              </a:rPr>
              <a:t>是人力资源数字化转型的两大发力点</a:t>
            </a:r>
            <a:endParaRPr lang="zh-CN" altLang="en-US" sz="2400" b="1" dirty="0">
              <a:solidFill>
                <a:schemeClr val="bg1"/>
              </a:solidFill>
              <a:sym typeface="+mn-ea"/>
            </a:endParaRPr>
          </a:p>
        </p:txBody>
      </p:sp>
      <p:sp>
        <p:nvSpPr>
          <p:cNvPr id="5" name="文本占位符 4"/>
          <p:cNvSpPr>
            <a:spLocks noGrp="1"/>
          </p:cNvSpPr>
          <p:nvPr>
            <p:ph type="body" sz="quarter" idx="4294967295"/>
            <p:custDataLst>
              <p:tags r:id="rId2"/>
            </p:custDataLst>
          </p:nvPr>
        </p:nvSpPr>
        <p:spPr>
          <a:xfrm>
            <a:off x="547370" y="3911600"/>
            <a:ext cx="4884420" cy="1891665"/>
          </a:xfrm>
        </p:spPr>
        <p:txBody>
          <a:bodyPr anchor="t" anchorCtr="0">
            <a:noAutofit/>
          </a:bodyPr>
          <a:lstStyle/>
          <a:p>
            <a:pPr>
              <a:lnSpc>
                <a:spcPct val="160000"/>
              </a:lnSpc>
            </a:pPr>
            <a:r>
              <a:rPr lang="zh-CN" altLang="en-US" sz="1400" dirty="0">
                <a:solidFill>
                  <a:schemeClr val="bg1"/>
                </a:solidFill>
                <a:latin typeface="微软雅黑" panose="020B0503020204020204" pitchFamily="34" charset="-122"/>
                <a:ea typeface="微软雅黑" panose="020B0503020204020204" pitchFamily="34" charset="-122"/>
                <a:sym typeface="+mn-ea"/>
              </a:rPr>
              <a:t>调研显示，</a:t>
            </a:r>
            <a:r>
              <a:rPr lang="zh-CN" altLang="en-US" sz="1400" b="1" dirty="0">
                <a:solidFill>
                  <a:schemeClr val="bg1"/>
                </a:solidFill>
                <a:latin typeface="微软雅黑" panose="020B0503020204020204" pitchFamily="34" charset="-122"/>
                <a:ea typeface="微软雅黑" panose="020B0503020204020204" pitchFamily="34" charset="-122"/>
                <a:sym typeface="+mn-ea"/>
              </a:rPr>
              <a:t>与业务有强相关性</a:t>
            </a:r>
            <a:r>
              <a:rPr lang="zh-CN" altLang="en-US" sz="1400" dirty="0">
                <a:solidFill>
                  <a:schemeClr val="bg1"/>
                </a:solidFill>
                <a:latin typeface="微软雅黑" panose="020B0503020204020204" pitchFamily="34" charset="-122"/>
                <a:ea typeface="微软雅黑" panose="020B0503020204020204" pitchFamily="34" charset="-122"/>
                <a:sym typeface="+mn-ea"/>
              </a:rPr>
              <a:t>的绩效管理和培训模块，在人力资源数字化转型中处于领先，薪酬管理、员工激励、办公协作也较受企业重视；</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60000"/>
              </a:lnSpc>
            </a:pPr>
            <a:r>
              <a:rPr lang="zh-CN" altLang="en-US" sz="1400" dirty="0">
                <a:solidFill>
                  <a:schemeClr val="bg1"/>
                </a:solidFill>
                <a:latin typeface="微软雅黑" panose="020B0503020204020204" pitchFamily="34" charset="-122"/>
                <a:ea typeface="微软雅黑" panose="020B0503020204020204" pitchFamily="34" charset="-122"/>
                <a:sym typeface="+mn-ea"/>
              </a:rPr>
              <a:t>成熟企业在绩效管理、培训、薪酬管理、招聘、福利管理发放方面大幅度领先于企业平均水平。</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
            <p:custDataLst>
              <p:tags r:id="rId3"/>
            </p:custDataLst>
          </p:nvPr>
        </p:nvSpPr>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aphicFrame>
        <p:nvGraphicFramePr>
          <p:cNvPr id="7" name="图表 6"/>
          <p:cNvGraphicFramePr/>
          <p:nvPr/>
        </p:nvGraphicFramePr>
        <p:xfrm>
          <a:off x="6311900" y="1968500"/>
          <a:ext cx="5539105" cy="3994785"/>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custDataLst>
              <p:tags r:id="rId4"/>
            </p:custDataLst>
          </p:nvPr>
        </p:nvSpPr>
        <p:spPr>
          <a:xfrm>
            <a:off x="7392035" y="1124585"/>
            <a:ext cx="4277360" cy="521970"/>
          </a:xfrm>
          <a:prstGeom prst="rect">
            <a:avLst/>
          </a:prstGeom>
          <a:noFill/>
        </p:spPr>
        <p:txBody>
          <a:bodyPr wrap="square" rtlCol="0">
            <a:spAutoFit/>
          </a:bodyPr>
          <a:p>
            <a:pPr algn="ctr"/>
            <a:r>
              <a:rPr lang="zh-CN" altLang="en-US" sz="1400" b="1" dirty="0">
                <a:solidFill>
                  <a:schemeClr val="dk1"/>
                </a:solidFill>
                <a:cs typeface="+mn-ea"/>
                <a:sym typeface="+mn-lt"/>
              </a:rPr>
              <a:t>在人力资源领域的数字化转型中</a:t>
            </a:r>
            <a:endParaRPr lang="zh-CN" altLang="en-US" sz="1400" b="1" dirty="0">
              <a:solidFill>
                <a:schemeClr val="dk1"/>
              </a:solidFill>
              <a:cs typeface="+mn-ea"/>
              <a:sym typeface="+mn-lt"/>
            </a:endParaRPr>
          </a:p>
          <a:p>
            <a:pPr algn="ctr"/>
            <a:r>
              <a:rPr lang="zh-CN" altLang="en-US" sz="1400" b="1" dirty="0">
                <a:solidFill>
                  <a:schemeClr val="dk1"/>
                </a:solidFill>
                <a:cs typeface="+mn-ea"/>
                <a:sym typeface="+mn-lt"/>
              </a:rPr>
              <a:t>已经实施或打算实施的模块有哪些</a:t>
            </a:r>
            <a:r>
              <a:rPr lang="en-US" altLang="zh-CN" sz="1400" b="1" dirty="0">
                <a:solidFill>
                  <a:schemeClr val="dk1"/>
                </a:solidFill>
                <a:cs typeface="+mn-ea"/>
                <a:sym typeface="+mn-lt"/>
              </a:rPr>
              <a:t>?</a:t>
            </a:r>
            <a:endParaRPr lang="en-US" altLang="zh-CN" sz="1400" b="1" dirty="0">
              <a:solidFill>
                <a:schemeClr val="dk1"/>
              </a:solidFill>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681095"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332105" y="908685"/>
            <a:ext cx="3016885" cy="1796415"/>
          </a:xfrm>
        </p:spPr>
        <p:txBody>
          <a:body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tx1"/>
                </a:solidFill>
                <a:sym typeface="+mn-ea"/>
              </a:rPr>
              <a:t>绩效管理</a:t>
            </a:r>
            <a:r>
              <a:rPr lang="zh-CN" altLang="en-US" sz="2800" b="1" dirty="0">
                <a:solidFill>
                  <a:schemeClr val="bg1"/>
                </a:solidFill>
                <a:sym typeface="+mn-ea"/>
              </a:rPr>
              <a:t>和</a:t>
            </a:r>
            <a:r>
              <a:rPr lang="zh-CN" altLang="en-US" sz="2800" b="1" dirty="0">
                <a:sym typeface="+mn-ea"/>
              </a:rPr>
              <a:t>培训</a:t>
            </a:r>
            <a:br>
              <a:rPr lang="zh-CN" altLang="en-US" sz="2800" b="1" dirty="0">
                <a:solidFill>
                  <a:schemeClr val="bg1"/>
                </a:solidFill>
                <a:sym typeface="+mn-ea"/>
              </a:rPr>
            </a:br>
            <a:r>
              <a:rPr lang="zh-CN" altLang="en-US" sz="2400" b="1" dirty="0">
                <a:solidFill>
                  <a:schemeClr val="bg1"/>
                </a:solidFill>
                <a:sym typeface="+mn-ea"/>
              </a:rPr>
              <a:t>是人力资源数字化转型的两大发力点</a:t>
            </a:r>
            <a:endParaRPr lang="zh-CN" altLang="en-US" sz="2400" b="1" dirty="0">
              <a:solidFill>
                <a:schemeClr val="bg1"/>
              </a:solidFill>
              <a:sym typeface="+mn-ea"/>
            </a:endParaRPr>
          </a:p>
        </p:txBody>
      </p:sp>
      <p:sp>
        <p:nvSpPr>
          <p:cNvPr id="3" name="灯片编号占位符 2"/>
          <p:cNvSpPr>
            <a:spLocks noGrp="1"/>
          </p:cNvSpPr>
          <p:nvPr>
            <p:ph type="sldNum" sz="quarter" idx="4"/>
            <p:custDataLst>
              <p:tags r:id="rId3"/>
            </p:custDataLst>
          </p:nvPr>
        </p:nvSpPr>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aphicFrame>
        <p:nvGraphicFramePr>
          <p:cNvPr id="12" name="图表 11"/>
          <p:cNvGraphicFramePr/>
          <p:nvPr/>
        </p:nvGraphicFramePr>
        <p:xfrm>
          <a:off x="7026910" y="957580"/>
          <a:ext cx="4770755" cy="237109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3" name="表格 12"/>
          <p:cNvGraphicFramePr/>
          <p:nvPr>
            <p:custDataLst>
              <p:tags r:id="rId4"/>
            </p:custDataLst>
          </p:nvPr>
        </p:nvGraphicFramePr>
        <p:xfrm>
          <a:off x="7411085" y="4556760"/>
          <a:ext cx="4221480" cy="1985645"/>
        </p:xfrm>
        <a:graphic>
          <a:graphicData uri="http://schemas.openxmlformats.org/drawingml/2006/table">
            <a:tbl>
              <a:tblPr firstRow="1" bandRow="1">
                <a:tableStyleId>{5C22544A-7EE6-4342-B048-85BDC9FD1C3A}</a:tableStyleId>
              </a:tblPr>
              <a:tblGrid>
                <a:gridCol w="351790"/>
                <a:gridCol w="351790"/>
                <a:gridCol w="351790"/>
                <a:gridCol w="351790"/>
                <a:gridCol w="351790"/>
                <a:gridCol w="351790"/>
                <a:gridCol w="351790"/>
                <a:gridCol w="351790"/>
                <a:gridCol w="351790"/>
                <a:gridCol w="351790"/>
                <a:gridCol w="351790"/>
                <a:gridCol w="351790"/>
              </a:tblGrid>
              <a:tr h="1562735">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a:solidFill>
                        <a:schemeClr val="bg1">
                          <a:lumMod val="85000"/>
                        </a:schemeClr>
                      </a:solidFill>
                      <a:prstDash val="soli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cap="flat" cmpd="sng" algn="ctr">
                      <a:solidFill>
                        <a:schemeClr val="bg1">
                          <a:lumMod val="85000"/>
                        </a:schemeClr>
                      </a:solidFill>
                      <a:prstDash val="solid"/>
                      <a:round/>
                      <a:headEnd type="none" w="med" len="med"/>
                      <a:tailEnd type="none" w="med" len="me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cap="flat" cmpd="sng" algn="ctr">
                      <a:solidFill>
                        <a:schemeClr val="bg1">
                          <a:lumMod val="85000"/>
                        </a:schemeClr>
                      </a:solidFill>
                      <a:prstDash val="solid"/>
                      <a:round/>
                      <a:headEnd type="none" w="med" len="med"/>
                      <a:tailEnd type="none" w="med" len="me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a:solidFill>
                        <a:schemeClr val="bg1">
                          <a:lumMod val="85000"/>
                        </a:schemeClr>
                      </a:solidFill>
                      <a:prstDash val="soli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a:solidFill>
                        <a:schemeClr val="bg1">
                          <a:lumMod val="85000"/>
                        </a:schemeClr>
                      </a:solidFill>
                      <a:prstDash val="soli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a:solidFill>
                        <a:schemeClr val="bg1">
                          <a:lumMod val="85000"/>
                        </a:schemeClr>
                      </a:solidFill>
                      <a:prstDash val="soli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a:solidFill>
                        <a:schemeClr val="bg1">
                          <a:lumMod val="85000"/>
                        </a:schemeClr>
                      </a:solidFill>
                      <a:prstDash val="soli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a:solidFill>
                        <a:schemeClr val="bg1">
                          <a:lumMod val="85000"/>
                        </a:schemeClr>
                      </a:solidFill>
                      <a:prstDash val="soli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a:solidFill>
                        <a:schemeClr val="bg1">
                          <a:lumMod val="85000"/>
                        </a:schemeClr>
                      </a:solidFill>
                      <a:prstDash val="soli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a:solidFill>
                        <a:schemeClr val="bg1">
                          <a:lumMod val="85000"/>
                        </a:schemeClr>
                      </a:solidFill>
                      <a:prstDash val="soli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a:solidFill>
                        <a:schemeClr val="bg1">
                          <a:lumMod val="85000"/>
                        </a:schemeClr>
                      </a:solidFill>
                      <a:prstDash val="solid"/>
                    </a:lnL>
                    <a:lnR w="12700">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indent="0">
                        <a:buNone/>
                      </a:pPr>
                      <a:endParaRPr lang="en-US" altLang="en-US" sz="800" b="0">
                        <a:solidFill>
                          <a:schemeClr val="tx1">
                            <a:lumMod val="65000"/>
                            <a:lumOff val="35000"/>
                          </a:schemeClr>
                        </a:solidFill>
                        <a:latin typeface="微软雅黑" panose="020B0503020204020204" pitchFamily="34" charset="-122"/>
                        <a:ea typeface="微软雅黑" panose="020B0503020204020204" pitchFamily="34" charset="-122"/>
                      </a:endParaRPr>
                    </a:p>
                  </a:txBody>
                  <a:tcPr marL="12700" marR="12700" marT="12700">
                    <a:lnL w="12700">
                      <a:solidFill>
                        <a:schemeClr val="bg1">
                          <a:lumMod val="85000"/>
                        </a:schemeClr>
                      </a:solidFill>
                      <a:prstDash val="solid"/>
                    </a:lnL>
                    <a:lnR w="12700" cap="flat">
                      <a:solidFill>
                        <a:schemeClr val="bg1">
                          <a:lumMod val="85000"/>
                        </a:schemeClr>
                      </a:solidFill>
                      <a:prstDash val="solid"/>
                    </a:lnR>
                    <a:lnT>
                      <a:noFill/>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422910">
                <a:tc>
                  <a:txBody>
                    <a:bodyPr/>
                    <a:lstStyle/>
                    <a:p>
                      <a:pPr algn="ctr" fontAlgn="t"/>
                      <a:r>
                        <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绩效管理</a:t>
                      </a:r>
                      <a:endPar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a:solidFill>
                        <a:schemeClr val="bg1">
                          <a:lumMod val="85000"/>
                        </a:schemeClr>
                      </a:solidFill>
                      <a:prstDash val="solid"/>
                    </a:lnL>
                    <a:lnR w="12700">
                      <a:solidFill>
                        <a:schemeClr val="bg1">
                          <a:lumMod val="85000"/>
                        </a:schemeClr>
                      </a:solidFill>
                      <a:prstDash val="solid"/>
                    </a:lnR>
                    <a:lnT w="12700" cap="flat">
                      <a:solidFill>
                        <a:schemeClr val="bg1">
                          <a:lumMod val="85000"/>
                        </a:schemeClr>
                      </a:solidFill>
                      <a:prstDash val="soli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培训</a:t>
                      </a:r>
                      <a:endPar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cap="flat" cmpd="sng" algn="ctr">
                      <a:solidFill>
                        <a:schemeClr val="bg1">
                          <a:lumMod val="85000"/>
                        </a:schemeClr>
                      </a:solidFill>
                      <a:prstDash val="solid"/>
                      <a:round/>
                      <a:headEnd type="none" w="med" len="med"/>
                      <a:tailEnd type="none" w="med" len="med"/>
                    </a:lnL>
                    <a:lnR w="12700">
                      <a:solidFill>
                        <a:schemeClr val="bg1">
                          <a:lumMod val="85000"/>
                        </a:schemeClr>
                      </a:solidFill>
                      <a:prstDash val="solid"/>
                    </a:lnR>
                    <a:lnT w="12700" cap="flat" cmpd="sng" algn="ctr">
                      <a:solidFill>
                        <a:schemeClr val="bg1">
                          <a:lumMod val="85000"/>
                        </a:schemeClr>
                      </a:solidFill>
                      <a:prstDash val="solid"/>
                      <a:round/>
                      <a:headEnd type="none" w="med" len="med"/>
                      <a:tailEnd type="none" w="med" len="me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a:solidFill>
                            <a:schemeClr val="tx1">
                              <a:lumMod val="65000"/>
                              <a:lumOff val="35000"/>
                            </a:schemeClr>
                          </a:solidFill>
                          <a:latin typeface="微软雅黑" panose="020B0503020204020204" pitchFamily="34" charset="-122"/>
                          <a:ea typeface="微软雅黑" panose="020B0503020204020204" pitchFamily="34" charset="-122"/>
                          <a:cs typeface="+mn-cs"/>
                        </a:rPr>
                        <a:t>薪酬管理</a:t>
                      </a:r>
                      <a:endParaRPr lang="zh-CN" altLang="en-US" sz="800" b="0" kern="120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cap="flat" cmpd="sng" algn="ctr">
                      <a:solidFill>
                        <a:schemeClr val="bg1">
                          <a:lumMod val="85000"/>
                        </a:schemeClr>
                      </a:solidFill>
                      <a:prstDash val="solid"/>
                      <a:round/>
                      <a:headEnd type="none" w="med" len="med"/>
                      <a:tailEnd type="none" w="med" len="med"/>
                    </a:lnL>
                    <a:lnR w="12700">
                      <a:solidFill>
                        <a:schemeClr val="bg1">
                          <a:lumMod val="85000"/>
                        </a:schemeClr>
                      </a:solidFill>
                      <a:prstDash val="solid"/>
                    </a:lnR>
                    <a:lnT w="12700" cap="flat" cmpd="sng" algn="ctr">
                      <a:solidFill>
                        <a:schemeClr val="bg1">
                          <a:lumMod val="85000"/>
                        </a:schemeClr>
                      </a:solidFill>
                      <a:prstDash val="solid"/>
                      <a:round/>
                      <a:headEnd type="none" w="med" len="med"/>
                      <a:tailEnd type="none" w="med" len="me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员工激励</a:t>
                      </a:r>
                      <a:endPar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a:solidFill>
                        <a:schemeClr val="bg1">
                          <a:lumMod val="85000"/>
                        </a:schemeClr>
                      </a:solidFill>
                      <a:prstDash val="solid"/>
                    </a:lnL>
                    <a:lnR w="12700">
                      <a:solidFill>
                        <a:schemeClr val="bg1">
                          <a:lumMod val="85000"/>
                        </a:schemeClr>
                      </a:solidFill>
                      <a:prstDash val="solid"/>
                    </a:lnR>
                    <a:lnT w="12700" cap="flat">
                      <a:solidFill>
                        <a:schemeClr val="bg1">
                          <a:lumMod val="85000"/>
                        </a:schemeClr>
                      </a:solidFill>
                      <a:prstDash val="soli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a:solidFill>
                            <a:schemeClr val="tx1">
                              <a:lumMod val="65000"/>
                              <a:lumOff val="35000"/>
                            </a:schemeClr>
                          </a:solidFill>
                          <a:latin typeface="微软雅黑" panose="020B0503020204020204" pitchFamily="34" charset="-122"/>
                          <a:ea typeface="微软雅黑" panose="020B0503020204020204" pitchFamily="34" charset="-122"/>
                          <a:cs typeface="+mn-cs"/>
                        </a:rPr>
                        <a:t>办公协作</a:t>
                      </a:r>
                      <a:endParaRPr lang="zh-CN" altLang="en-US" sz="800" b="0" kern="120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a:solidFill>
                        <a:schemeClr val="bg1">
                          <a:lumMod val="85000"/>
                        </a:schemeClr>
                      </a:solidFill>
                      <a:prstDash val="solid"/>
                    </a:lnL>
                    <a:lnR w="12700">
                      <a:solidFill>
                        <a:schemeClr val="bg1">
                          <a:lumMod val="85000"/>
                        </a:schemeClr>
                      </a:solidFill>
                      <a:prstDash val="solid"/>
                    </a:lnR>
                    <a:lnT w="12700" cap="flat">
                      <a:solidFill>
                        <a:schemeClr val="bg1">
                          <a:lumMod val="85000"/>
                        </a:schemeClr>
                      </a:solidFill>
                      <a:prstDash val="soli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招聘</a:t>
                      </a:r>
                      <a:endPar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a:solidFill>
                        <a:schemeClr val="bg1">
                          <a:lumMod val="85000"/>
                        </a:schemeClr>
                      </a:solidFill>
                      <a:prstDash val="solid"/>
                    </a:lnL>
                    <a:lnR w="12700">
                      <a:solidFill>
                        <a:schemeClr val="bg1">
                          <a:lumMod val="85000"/>
                        </a:schemeClr>
                      </a:solidFill>
                      <a:prstDash val="solid"/>
                    </a:lnR>
                    <a:lnT w="12700" cap="flat">
                      <a:solidFill>
                        <a:schemeClr val="bg1">
                          <a:lumMod val="85000"/>
                        </a:schemeClr>
                      </a:solidFill>
                      <a:prstDash val="soli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福利管理与发放</a:t>
                      </a:r>
                      <a:endPar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a:solidFill>
                        <a:schemeClr val="bg1">
                          <a:lumMod val="85000"/>
                        </a:schemeClr>
                      </a:solidFill>
                      <a:prstDash val="solid"/>
                    </a:lnL>
                    <a:lnR w="12700">
                      <a:solidFill>
                        <a:schemeClr val="bg1">
                          <a:lumMod val="85000"/>
                        </a:schemeClr>
                      </a:solidFill>
                      <a:prstDash val="solid"/>
                    </a:lnR>
                    <a:lnT w="12700" cap="flat">
                      <a:solidFill>
                        <a:schemeClr val="bg1">
                          <a:lumMod val="85000"/>
                        </a:schemeClr>
                      </a:solidFill>
                      <a:prstDash val="soli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a:solidFill>
                            <a:schemeClr val="tx1">
                              <a:lumMod val="65000"/>
                              <a:lumOff val="35000"/>
                            </a:schemeClr>
                          </a:solidFill>
                          <a:latin typeface="微软雅黑" panose="020B0503020204020204" pitchFamily="34" charset="-122"/>
                          <a:ea typeface="微软雅黑" panose="020B0503020204020204" pitchFamily="34" charset="-122"/>
                          <a:cs typeface="+mn-cs"/>
                        </a:rPr>
                        <a:t>员工体验</a:t>
                      </a:r>
                      <a:endParaRPr lang="zh-CN" altLang="en-US" sz="800" b="0" kern="120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a:solidFill>
                        <a:schemeClr val="bg1">
                          <a:lumMod val="85000"/>
                        </a:schemeClr>
                      </a:solidFill>
                      <a:prstDash val="solid"/>
                    </a:lnL>
                    <a:lnR w="12700">
                      <a:solidFill>
                        <a:schemeClr val="bg1">
                          <a:lumMod val="85000"/>
                        </a:schemeClr>
                      </a:solidFill>
                      <a:prstDash val="solid"/>
                    </a:lnR>
                    <a:lnT w="12700" cap="flat">
                      <a:solidFill>
                        <a:schemeClr val="bg1">
                          <a:lumMod val="85000"/>
                        </a:schemeClr>
                      </a:solidFill>
                      <a:prstDash val="soli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a:solidFill>
                            <a:schemeClr val="tx1">
                              <a:lumMod val="65000"/>
                              <a:lumOff val="35000"/>
                            </a:schemeClr>
                          </a:solidFill>
                          <a:latin typeface="微软雅黑" panose="020B0503020204020204" pitchFamily="34" charset="-122"/>
                          <a:ea typeface="微软雅黑" panose="020B0503020204020204" pitchFamily="34" charset="-122"/>
                          <a:cs typeface="+mn-cs"/>
                        </a:rPr>
                        <a:t>职场环境</a:t>
                      </a:r>
                      <a:endParaRPr lang="zh-CN" altLang="en-US" sz="800" b="0" kern="120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a:solidFill>
                        <a:schemeClr val="bg1">
                          <a:lumMod val="85000"/>
                        </a:schemeClr>
                      </a:solidFill>
                      <a:prstDash val="solid"/>
                    </a:lnL>
                    <a:lnR w="12700">
                      <a:solidFill>
                        <a:schemeClr val="bg1">
                          <a:lumMod val="85000"/>
                        </a:schemeClr>
                      </a:solidFill>
                      <a:prstDash val="solid"/>
                    </a:lnR>
                    <a:lnT w="12700" cap="flat">
                      <a:solidFill>
                        <a:schemeClr val="bg1">
                          <a:lumMod val="85000"/>
                        </a:schemeClr>
                      </a:solidFill>
                      <a:prstDash val="soli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a:solidFill>
                            <a:schemeClr val="tx1">
                              <a:lumMod val="65000"/>
                              <a:lumOff val="35000"/>
                            </a:schemeClr>
                          </a:solidFill>
                          <a:latin typeface="微软雅黑" panose="020B0503020204020204" pitchFamily="34" charset="-122"/>
                          <a:ea typeface="微软雅黑" panose="020B0503020204020204" pitchFamily="34" charset="-122"/>
                          <a:cs typeface="+mn-cs"/>
                        </a:rPr>
                        <a:t>档案资料管理</a:t>
                      </a:r>
                      <a:endParaRPr lang="zh-CN" altLang="en-US" sz="800" b="0" kern="120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a:solidFill>
                        <a:schemeClr val="bg1">
                          <a:lumMod val="85000"/>
                        </a:schemeClr>
                      </a:solidFill>
                      <a:prstDash val="solid"/>
                    </a:lnL>
                    <a:lnR w="12700">
                      <a:solidFill>
                        <a:schemeClr val="bg1">
                          <a:lumMod val="85000"/>
                        </a:schemeClr>
                      </a:solidFill>
                      <a:prstDash val="solid"/>
                    </a:lnR>
                    <a:lnT w="12700" cap="flat">
                      <a:solidFill>
                        <a:schemeClr val="bg1">
                          <a:lumMod val="85000"/>
                        </a:schemeClr>
                      </a:solidFill>
                      <a:prstDash val="soli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行政服务</a:t>
                      </a:r>
                      <a:endPar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a:solidFill>
                        <a:schemeClr val="bg1">
                          <a:lumMod val="85000"/>
                        </a:schemeClr>
                      </a:solidFill>
                      <a:prstDash val="solid"/>
                    </a:lnL>
                    <a:lnR w="12700">
                      <a:solidFill>
                        <a:schemeClr val="bg1">
                          <a:lumMod val="85000"/>
                        </a:schemeClr>
                      </a:solidFill>
                      <a:prstDash val="solid"/>
                    </a:lnR>
                    <a:lnT w="12700" cap="flat">
                      <a:solidFill>
                        <a:schemeClr val="bg1">
                          <a:lumMod val="85000"/>
                        </a:schemeClr>
                      </a:solidFill>
                      <a:prstDash val="solid"/>
                    </a:lnT>
                    <a:lnB w="12700" cap="flat">
                      <a:solidFill>
                        <a:schemeClr val="bg1">
                          <a:lumMod val="85000"/>
                        </a:schemeClr>
                      </a:solidFill>
                      <a:prstDash val="solid"/>
                    </a:lnB>
                    <a:lnTlToBr>
                      <a:noFill/>
                    </a:lnTlToBr>
                    <a:lnBlToTr>
                      <a:noFill/>
                    </a:lnBlToTr>
                    <a:noFill/>
                  </a:tcPr>
                </a:tc>
                <a:tc>
                  <a:txBody>
                    <a:bodyPr/>
                    <a:lstStyle/>
                    <a:p>
                      <a:pPr algn="ctr" fontAlgn="t"/>
                      <a:r>
                        <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采购资产管理</a:t>
                      </a:r>
                      <a:endParaRPr lang="zh-CN" altLang="en-US" sz="800" b="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a:txBody>
                  <a:tcPr marL="7620" marR="7620" marT="7620" marB="0">
                    <a:lnL w="12700">
                      <a:solidFill>
                        <a:schemeClr val="bg1">
                          <a:lumMod val="85000"/>
                        </a:schemeClr>
                      </a:solidFill>
                      <a:prstDash val="solid"/>
                    </a:lnL>
                    <a:lnR w="12700" cap="flat">
                      <a:solidFill>
                        <a:schemeClr val="bg1">
                          <a:lumMod val="85000"/>
                        </a:schemeClr>
                      </a:solidFill>
                      <a:prstDash val="solid"/>
                    </a:lnR>
                    <a:lnT w="12700" cap="flat">
                      <a:solidFill>
                        <a:schemeClr val="bg1">
                          <a:lumMod val="85000"/>
                        </a:schemeClr>
                      </a:solidFill>
                      <a:prstDash val="solid"/>
                    </a:lnT>
                    <a:lnB w="12700" cap="flat">
                      <a:solidFill>
                        <a:schemeClr val="bg1">
                          <a:lumMod val="85000"/>
                        </a:schemeClr>
                      </a:solidFill>
                      <a:prstDash val="solid"/>
                    </a:lnB>
                    <a:lnTlToBr>
                      <a:noFill/>
                    </a:lnTlToBr>
                    <a:lnBlToTr>
                      <a:noFill/>
                    </a:lnBlToTr>
                    <a:noFill/>
                  </a:tcPr>
                </a:tc>
              </a:tr>
            </a:tbl>
          </a:graphicData>
        </a:graphic>
      </p:graphicFrame>
      <p:graphicFrame>
        <p:nvGraphicFramePr>
          <p:cNvPr id="14" name="图表 13"/>
          <p:cNvGraphicFramePr/>
          <p:nvPr/>
        </p:nvGraphicFramePr>
        <p:xfrm>
          <a:off x="7103110" y="3829050"/>
          <a:ext cx="4556760" cy="2440305"/>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占位符 4"/>
          <p:cNvSpPr txBox="1"/>
          <p:nvPr>
            <p:custDataLst>
              <p:tags r:id="rId5"/>
            </p:custDataLst>
          </p:nvPr>
        </p:nvSpPr>
        <p:spPr>
          <a:xfrm>
            <a:off x="4057650" y="1484630"/>
            <a:ext cx="2814955" cy="1329690"/>
          </a:xfrm>
          <a:prstGeom prst="rect">
            <a:avLst/>
          </a:prstGeom>
        </p:spPr>
        <p:txBody>
          <a:bodyPr anchor="t" anchorCtr="0">
            <a:normAutofit fontScale="90000" lnSpcReduction="20000"/>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zh-CN" altLang="en-US" sz="1200" b="1" i="1" u="sng" dirty="0">
                <a:solidFill>
                  <a:schemeClr val="accent2"/>
                </a:solidFill>
                <a:latin typeface="微软雅黑" panose="020B0503020204020204" pitchFamily="34" charset="-122"/>
                <a:ea typeface="微软雅黑" panose="020B0503020204020204" pitchFamily="34" charset="-122"/>
                <a:cs typeface="+mj-cs"/>
              </a:rPr>
              <a:t>企业性质差异</a:t>
            </a:r>
            <a:endParaRPr lang="zh-CN" altLang="en-US" sz="1200" b="1" i="1" u="sng" dirty="0">
              <a:solidFill>
                <a:schemeClr val="accent2"/>
              </a:solidFill>
              <a:latin typeface="微软雅黑" panose="020B0503020204020204" pitchFamily="34" charset="-122"/>
              <a:ea typeface="微软雅黑" panose="020B0503020204020204" pitchFamily="34" charset="-122"/>
              <a:cs typeface="+mj-cs"/>
            </a:endParaRPr>
          </a:p>
          <a:p>
            <a:pPr marL="0" indent="0">
              <a:lnSpc>
                <a:spcPct val="150000"/>
              </a:lnSpc>
              <a:buFont typeface="Arial" panose="020B0604020202020204" pitchFamily="34" charset="0"/>
              <a:buNone/>
            </a:pPr>
            <a:r>
              <a:rPr lang="zh-CN" altLang="en-US" sz="1100" dirty="0">
                <a:solidFill>
                  <a:schemeClr val="dk1"/>
                </a:solidFill>
                <a:sym typeface="+mn-ea"/>
              </a:rPr>
              <a:t>不同性质企业比较来看，外企在培训、招聘、福利管理发放、员工体验方面的数字化水平较领先；国企在薪酬管理和员工激励方面的数字化程度高于外企、民企；民企在办公协作方面表现较好。</a:t>
            </a:r>
            <a:endParaRPr lang="en-US" altLang="zh-CN" sz="1100" dirty="0">
              <a:solidFill>
                <a:schemeClr val="dk1"/>
              </a:solidFill>
            </a:endParaRPr>
          </a:p>
        </p:txBody>
      </p:sp>
      <p:sp>
        <p:nvSpPr>
          <p:cNvPr id="8" name="文本占位符 4"/>
          <p:cNvSpPr txBox="1"/>
          <p:nvPr>
            <p:custDataLst>
              <p:tags r:id="rId6"/>
            </p:custDataLst>
          </p:nvPr>
        </p:nvSpPr>
        <p:spPr>
          <a:xfrm>
            <a:off x="4050348" y="4004945"/>
            <a:ext cx="2829560" cy="2279650"/>
          </a:xfrm>
          <a:prstGeom prst="rect">
            <a:avLst/>
          </a:prstGeom>
        </p:spPr>
        <p:txBody>
          <a:bodyPr anchor="t" anchorCtr="0">
            <a:normAutofit fontScale="90000"/>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zh-CN" altLang="en-US" sz="1200" b="1" i="1" u="sng" dirty="0">
                <a:solidFill>
                  <a:schemeClr val="accent2"/>
                </a:solidFill>
                <a:latin typeface="微软雅黑" panose="020B0503020204020204" pitchFamily="34" charset="-122"/>
                <a:ea typeface="微软雅黑" panose="020B0503020204020204" pitchFamily="34" charset="-122"/>
                <a:cs typeface="+mj-cs"/>
              </a:rPr>
              <a:t>行业差异</a:t>
            </a:r>
            <a:endParaRPr lang="zh-CN" altLang="en-US" sz="1200" b="1" i="1" u="sng" dirty="0">
              <a:solidFill>
                <a:schemeClr val="accent2"/>
              </a:solidFill>
              <a:latin typeface="微软雅黑" panose="020B0503020204020204" pitchFamily="34" charset="-122"/>
              <a:ea typeface="微软雅黑" panose="020B0503020204020204" pitchFamily="34" charset="-122"/>
              <a:cs typeface="+mj-cs"/>
            </a:endParaRPr>
          </a:p>
          <a:p>
            <a:pPr marL="0" indent="0">
              <a:lnSpc>
                <a:spcPct val="150000"/>
              </a:lnSpc>
              <a:buFont typeface="Arial" panose="020B0604020202020204" pitchFamily="34" charset="0"/>
              <a:buNone/>
            </a:pPr>
            <a:r>
              <a:rPr lang="zh-CN" altLang="en-US" sz="1100" dirty="0">
                <a:solidFill>
                  <a:schemeClr val="dk1"/>
                </a:solidFill>
                <a:sym typeface="+mn-ea"/>
              </a:rPr>
              <a:t>行业差异更加体现出行业及业务特征：制造业在培训、招聘方面开展数字化的比例高于其他行业，看重的是提高标准化能力；餐饮服务业在绩效管理、薪酬管理上的数字化水平较高，关注的是服务质量和奖惩机制；互联网行业看重员工激励的数字化，更看重的是员工潜能，创造力；高新技术产业在办公协作数字化上的表现最突出，更关注的是组织效能方面。</a:t>
            </a:r>
            <a:endParaRPr lang="en-US" altLang="zh-CN" sz="1100"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9175"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6601460" y="980440"/>
            <a:ext cx="5567680" cy="1796415"/>
          </a:xfrm>
        </p:spPr>
        <p:txBody>
          <a:bodyPr/>
          <a:lstStyle/>
          <a:p>
            <a:pPr algn="l">
              <a:lnSpc>
                <a:spcPct val="130000"/>
              </a:lnSpc>
              <a:buClrTx/>
              <a:buSzTx/>
              <a:buFontTx/>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人力资源转型的技术支持</a:t>
            </a:r>
            <a:br>
              <a:rPr lang="zh-CN" altLang="en-US" sz="2800" b="1" dirty="0">
                <a:solidFill>
                  <a:schemeClr val="bg1"/>
                </a:solidFill>
                <a:sym typeface="+mn-ea"/>
              </a:rPr>
            </a:br>
            <a:r>
              <a:rPr lang="zh-CN" altLang="en-US" sz="2800" b="1" dirty="0">
                <a:solidFill>
                  <a:schemeClr val="bg1"/>
                </a:solidFill>
                <a:sym typeface="+mn-ea"/>
              </a:rPr>
              <a:t>主要来源于</a:t>
            </a:r>
            <a:r>
              <a:rPr lang="zh-CN" altLang="en-US" sz="2800" b="1" dirty="0">
                <a:solidFill>
                  <a:schemeClr val="tx1"/>
                </a:solidFill>
                <a:sym typeface="+mn-ea"/>
              </a:rPr>
              <a:t>内部开发</a:t>
            </a:r>
            <a:endParaRPr lang="zh-CN" altLang="en-US" sz="2800" b="1" dirty="0">
              <a:solidFill>
                <a:schemeClr val="tx1"/>
              </a:solidFill>
              <a:sym typeface="+mn-ea"/>
            </a:endParaRPr>
          </a:p>
        </p:txBody>
      </p:sp>
      <p:sp>
        <p:nvSpPr>
          <p:cNvPr id="5" name="文本占位符 4"/>
          <p:cNvSpPr>
            <a:spLocks noGrp="1"/>
          </p:cNvSpPr>
          <p:nvPr>
            <p:ph type="body" sz="quarter" idx="4294967295"/>
            <p:custDataLst>
              <p:tags r:id="rId2"/>
            </p:custDataLst>
          </p:nvPr>
        </p:nvSpPr>
        <p:spPr>
          <a:xfrm>
            <a:off x="6529705" y="3920490"/>
            <a:ext cx="5198745" cy="1595755"/>
          </a:xfrm>
        </p:spPr>
        <p:txBody>
          <a:bodyPr anchor="t" anchorCtr="0">
            <a:noAutofit/>
          </a:bodyPr>
          <a:lstStyle/>
          <a:p>
            <a:pPr>
              <a:lnSpc>
                <a:spcPct val="150000"/>
              </a:lnSpc>
            </a:pPr>
            <a:r>
              <a:rPr lang="zh-CN" altLang="en-US" sz="1400" dirty="0">
                <a:solidFill>
                  <a:schemeClr val="bg1"/>
                </a:solidFill>
                <a:sym typeface="+mn-ea"/>
              </a:rPr>
              <a:t>企业人力资源数字化转型的技术支持主要来源于</a:t>
            </a:r>
            <a:r>
              <a:rPr lang="zh-CN" altLang="en-US" sz="1400" b="1" dirty="0">
                <a:solidFill>
                  <a:schemeClr val="bg1"/>
                </a:solidFill>
                <a:sym typeface="+mn-ea"/>
              </a:rPr>
              <a:t>内部开发</a:t>
            </a:r>
            <a:r>
              <a:rPr lang="zh-CN" altLang="en-US" sz="1400" dirty="0">
                <a:solidFill>
                  <a:schemeClr val="bg1"/>
                </a:solidFill>
                <a:sym typeface="+mn-ea"/>
              </a:rPr>
              <a:t>，这一比例超过一半；成熟企业和平均水平间没有明显差异；</a:t>
            </a:r>
            <a:endParaRPr lang="zh-CN" altLang="en-US" sz="1400" dirty="0">
              <a:solidFill>
                <a:schemeClr val="bg1"/>
              </a:solidFill>
            </a:endParaRPr>
          </a:p>
          <a:p>
            <a:pPr>
              <a:lnSpc>
                <a:spcPct val="150000"/>
              </a:lnSpc>
            </a:pPr>
            <a:r>
              <a:rPr lang="zh-CN" altLang="en-US" sz="1400" dirty="0">
                <a:solidFill>
                  <a:schemeClr val="bg1"/>
                </a:solidFill>
                <a:sym typeface="+mn-ea"/>
              </a:rPr>
              <a:t>内部开发在满足</a:t>
            </a:r>
            <a:r>
              <a:rPr lang="zh-CN" altLang="en-US" sz="1400" dirty="0">
                <a:solidFill>
                  <a:schemeClr val="bg1"/>
                </a:solidFill>
                <a:sym typeface="+mn-ea"/>
              </a:rPr>
              <a:t>企业定制化需求、迭代速度、保护企业数据等方面有明显优势</a:t>
            </a:r>
            <a:r>
              <a:rPr lang="zh-CN" altLang="en-US" sz="1400" dirty="0">
                <a:solidFill>
                  <a:schemeClr val="bg1"/>
                </a:solidFill>
                <a:sym typeface="+mn-ea"/>
              </a:rPr>
              <a:t>。</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294967295"/>
            <p:custDataLst>
              <p:tags r:id="rId3"/>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118110" y="139065"/>
            <a:ext cx="1644650" cy="741680"/>
            <a:chOff x="16345" y="219"/>
            <a:chExt cx="2590" cy="1168"/>
          </a:xfrm>
        </p:grpSpPr>
        <p:pic>
          <p:nvPicPr>
            <p:cNvPr id="6" name="图片 5" descr="GHRLIB logo新 V2-01"/>
            <p:cNvPicPr>
              <a:picLocks noChangeAspect="1"/>
            </p:cNvPicPr>
            <p:nvPr userDrawn="1"/>
          </p:nvPicPr>
          <p:blipFill>
            <a:blip r:embed="rId4"/>
            <a:stretch>
              <a:fillRect/>
            </a:stretch>
          </p:blipFill>
          <p:spPr>
            <a:xfrm>
              <a:off x="17767" y="219"/>
              <a:ext cx="1168" cy="1168"/>
            </a:xfrm>
            <a:prstGeom prst="rect">
              <a:avLst/>
            </a:prstGeom>
          </p:spPr>
        </p:pic>
        <p:pic>
          <p:nvPicPr>
            <p:cNvPr id="13" name="图片 12"/>
            <p:cNvPicPr>
              <a:picLocks noChangeAspect="1"/>
            </p:cNvPicPr>
            <p:nvPr userDrawn="1"/>
          </p:nvPicPr>
          <p:blipFill rotWithShape="1">
            <a:blip r:embed="rId5">
              <a:extLst>
                <a:ext uri="{28A0092B-C50C-407E-A947-70E740481C1C}">
                  <a14:useLocalDpi xmlns:a14="http://schemas.microsoft.com/office/drawing/2010/main" val="0"/>
                </a:ext>
              </a:extLst>
            </a:blip>
            <a:srcRect l="22906" t="22163" r="24688" b="23573"/>
            <a:stretch>
              <a:fillRect/>
            </a:stretch>
          </p:blipFill>
          <p:spPr>
            <a:xfrm>
              <a:off x="16345" y="396"/>
              <a:ext cx="1533" cy="803"/>
            </a:xfrm>
            <a:prstGeom prst="rect">
              <a:avLst/>
            </a:prstGeom>
          </p:spPr>
        </p:pic>
      </p:grpSp>
      <p:grpSp>
        <p:nvGrpSpPr>
          <p:cNvPr id="8" name="组合 7"/>
          <p:cNvGrpSpPr/>
          <p:nvPr/>
        </p:nvGrpSpPr>
        <p:grpSpPr>
          <a:xfrm>
            <a:off x="623570" y="1124990"/>
            <a:ext cx="4942840" cy="4777970"/>
            <a:chOff x="1811" y="4071"/>
            <a:chExt cx="6576" cy="5748"/>
          </a:xfrm>
        </p:grpSpPr>
        <p:sp>
          <p:nvSpPr>
            <p:cNvPr id="7" name="文本框 6"/>
            <p:cNvSpPr txBox="1"/>
            <p:nvPr>
              <p:custDataLst>
                <p:tags r:id="rId6"/>
              </p:custDataLst>
            </p:nvPr>
          </p:nvSpPr>
          <p:spPr>
            <a:xfrm>
              <a:off x="2052" y="4071"/>
              <a:ext cx="6095" cy="628"/>
            </a:xfrm>
            <a:prstGeom prst="rect">
              <a:avLst/>
            </a:prstGeom>
            <a:noFill/>
          </p:spPr>
          <p:txBody>
            <a:bodyPr wrap="square" rtlCol="0">
              <a:spAutoFit/>
            </a:bodyPr>
            <a:p>
              <a:pPr algn="ctr"/>
              <a:r>
                <a:rPr lang="zh-CN" altLang="en-US" sz="1400" b="1" dirty="0">
                  <a:solidFill>
                    <a:schemeClr val="dk1"/>
                  </a:solidFill>
                  <a:cs typeface="+mn-ea"/>
                  <a:sym typeface="+mn-lt"/>
                </a:rPr>
                <a:t>人力资源领域的数字化转型</a:t>
              </a:r>
              <a:endParaRPr lang="zh-CN" altLang="en-US" sz="1400" b="1" dirty="0">
                <a:solidFill>
                  <a:schemeClr val="dk1"/>
                </a:solidFill>
                <a:cs typeface="+mn-ea"/>
                <a:sym typeface="+mn-lt"/>
              </a:endParaRPr>
            </a:p>
            <a:p>
              <a:pPr algn="ctr"/>
              <a:r>
                <a:rPr lang="zh-CN" altLang="en-US" sz="1400" b="1" dirty="0">
                  <a:solidFill>
                    <a:schemeClr val="dk1"/>
                  </a:solidFill>
                  <a:cs typeface="+mn-ea"/>
                  <a:sym typeface="+mn-lt"/>
                </a:rPr>
                <a:t>主要依靠内部开发还是外部供应商</a:t>
              </a:r>
              <a:r>
                <a:rPr lang="en-US" altLang="zh-CN" sz="1400" b="1" dirty="0">
                  <a:solidFill>
                    <a:schemeClr val="dk1"/>
                  </a:solidFill>
                  <a:cs typeface="+mn-ea"/>
                  <a:sym typeface="+mn-lt"/>
                </a:rPr>
                <a:t>?</a:t>
              </a:r>
              <a:endParaRPr lang="en-US" altLang="zh-CN" sz="1400" b="1" dirty="0">
                <a:solidFill>
                  <a:schemeClr val="dk1"/>
                </a:solidFill>
                <a:cs typeface="+mn-ea"/>
                <a:sym typeface="+mn-lt"/>
              </a:endParaRPr>
            </a:p>
          </p:txBody>
        </p:sp>
        <p:graphicFrame>
          <p:nvGraphicFramePr>
            <p:cNvPr id="11" name="图表 10"/>
            <p:cNvGraphicFramePr/>
            <p:nvPr/>
          </p:nvGraphicFramePr>
          <p:xfrm>
            <a:off x="1811" y="5370"/>
            <a:ext cx="6576" cy="4449"/>
          </p:xfrm>
          <a:graphic>
            <a:graphicData uri="http://schemas.openxmlformats.org/drawingml/2006/chart">
              <c:chart xmlns:c="http://schemas.openxmlformats.org/drawingml/2006/chart" xmlns:r="http://schemas.openxmlformats.org/officeDocument/2006/relationships" r:id="rId1"/>
            </a:graphicData>
          </a:graphic>
        </p:graphicFrame>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3680" y="0"/>
            <a:ext cx="4360545"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8408035" y="692785"/>
            <a:ext cx="3458845" cy="1796415"/>
          </a:xfrm>
        </p:spPr>
        <p:txBody>
          <a:bodyPr/>
          <a:lstStyle/>
          <a:p>
            <a:pPr algn="l">
              <a:lnSpc>
                <a:spcPct val="130000"/>
              </a:lnSpc>
              <a:buClrTx/>
              <a:buSzTx/>
              <a:buFontTx/>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人力资源转型的</a:t>
            </a:r>
            <a:br>
              <a:rPr lang="zh-CN" altLang="en-US" sz="2800" b="1" dirty="0">
                <a:solidFill>
                  <a:schemeClr val="bg1"/>
                </a:solidFill>
                <a:sym typeface="+mn-ea"/>
              </a:rPr>
            </a:br>
            <a:r>
              <a:rPr lang="zh-CN" altLang="en-US" sz="2800" b="1" dirty="0">
                <a:solidFill>
                  <a:schemeClr val="bg1"/>
                </a:solidFill>
                <a:sym typeface="+mn-ea"/>
              </a:rPr>
              <a:t>技术支持</a:t>
            </a:r>
            <a:r>
              <a:rPr lang="zh-CN" altLang="en-US" sz="2800" b="1" dirty="0">
                <a:solidFill>
                  <a:schemeClr val="bg1"/>
                </a:solidFill>
                <a:sym typeface="+mn-ea"/>
              </a:rPr>
              <a:t>主要来源于</a:t>
            </a:r>
            <a:br>
              <a:rPr lang="zh-CN" altLang="en-US" sz="2800" b="1" dirty="0">
                <a:solidFill>
                  <a:schemeClr val="bg1"/>
                </a:solidFill>
                <a:sym typeface="+mn-ea"/>
              </a:rPr>
            </a:br>
            <a:r>
              <a:rPr lang="zh-CN" altLang="en-US" sz="2800" b="1" dirty="0">
                <a:solidFill>
                  <a:schemeClr val="tx1"/>
                </a:solidFill>
                <a:sym typeface="+mn-ea"/>
              </a:rPr>
              <a:t>内部开发</a:t>
            </a:r>
            <a:endParaRPr lang="zh-CN" altLang="en-US" sz="2800" b="1" dirty="0">
              <a:solidFill>
                <a:schemeClr val="tx1"/>
              </a:solidFill>
              <a:sym typeface="+mn-ea"/>
            </a:endParaRPr>
          </a:p>
        </p:txBody>
      </p:sp>
      <p:sp>
        <p:nvSpPr>
          <p:cNvPr id="5" name="文本占位符 4"/>
          <p:cNvSpPr>
            <a:spLocks noGrp="1"/>
          </p:cNvSpPr>
          <p:nvPr>
            <p:ph type="body" sz="quarter" idx="4294967295"/>
            <p:custDataLst>
              <p:tags r:id="rId3"/>
            </p:custDataLst>
          </p:nvPr>
        </p:nvSpPr>
        <p:spPr>
          <a:xfrm>
            <a:off x="1050925" y="3284855"/>
            <a:ext cx="5765800" cy="1595755"/>
          </a:xfrm>
        </p:spPr>
        <p:txBody>
          <a:bodyPr anchor="t" anchorCtr="0">
            <a:noAutofit/>
          </a:bodyPr>
          <a:lstStyle/>
          <a:p>
            <a:pPr marL="0" indent="0" algn="ctr">
              <a:lnSpc>
                <a:spcPct val="150000"/>
              </a:lnSpc>
              <a:buNone/>
            </a:pPr>
            <a:r>
              <a:rPr lang="zh-CN" altLang="en-US" sz="1200" b="1" i="1" u="sng" dirty="0">
                <a:solidFill>
                  <a:srgbClr val="F88B17"/>
                </a:solidFill>
                <a:sym typeface="+mn-ea"/>
              </a:rPr>
              <a:t>行业差异</a:t>
            </a:r>
            <a:r>
              <a:rPr lang="en-US" altLang="zh-CN" sz="1200" b="1" i="1" u="sng" dirty="0">
                <a:solidFill>
                  <a:srgbClr val="F88B17"/>
                </a:solidFill>
                <a:sym typeface="+mn-ea"/>
              </a:rPr>
              <a:t> </a:t>
            </a:r>
            <a:endParaRPr lang="zh-CN" altLang="en-US" sz="1200" b="1" i="1" u="sng" dirty="0">
              <a:solidFill>
                <a:srgbClr val="F88B17"/>
              </a:solidFill>
              <a:sym typeface="+mn-ea"/>
            </a:endParaRPr>
          </a:p>
          <a:p>
            <a:pPr marL="0" indent="0">
              <a:lnSpc>
                <a:spcPct val="150000"/>
              </a:lnSpc>
              <a:buNone/>
            </a:pPr>
            <a:r>
              <a:rPr lang="zh-CN" altLang="en-US" sz="1100" dirty="0">
                <a:solidFill>
                  <a:schemeClr val="tx1"/>
                </a:solidFill>
                <a:sym typeface="+mn-ea"/>
              </a:rPr>
              <a:t>行业来看，批发零售、能源/公共事业单位以内部为主，制造业、建筑房地产等以外部为主。</a:t>
            </a:r>
            <a:endParaRPr lang="zh-CN" altLang="en-US" sz="1100" dirty="0">
              <a:solidFill>
                <a:schemeClr val="tx1"/>
              </a:solidFill>
              <a:sym typeface="+mn-ea"/>
            </a:endParaRPr>
          </a:p>
        </p:txBody>
      </p:sp>
      <p:sp>
        <p:nvSpPr>
          <p:cNvPr id="3" name="灯片编号占位符 2"/>
          <p:cNvSpPr>
            <a:spLocks noGrp="1"/>
          </p:cNvSpPr>
          <p:nvPr>
            <p:ph type="sldNum" sz="quarter" idx="4294967295"/>
            <p:custDataLst>
              <p:tags r:id="rId4"/>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118110" y="139065"/>
            <a:ext cx="1644650" cy="741680"/>
            <a:chOff x="16345" y="219"/>
            <a:chExt cx="2590" cy="1168"/>
          </a:xfrm>
        </p:grpSpPr>
        <p:pic>
          <p:nvPicPr>
            <p:cNvPr id="6" name="图片 5" descr="GHRLIB logo新 V2-01"/>
            <p:cNvPicPr>
              <a:picLocks noChangeAspect="1"/>
            </p:cNvPicPr>
            <p:nvPr userDrawn="1"/>
          </p:nvPicPr>
          <p:blipFill>
            <a:blip r:embed="rId5"/>
            <a:stretch>
              <a:fillRect/>
            </a:stretch>
          </p:blipFill>
          <p:spPr>
            <a:xfrm>
              <a:off x="17767" y="219"/>
              <a:ext cx="1168" cy="1168"/>
            </a:xfrm>
            <a:prstGeom prst="rect">
              <a:avLst/>
            </a:prstGeom>
          </p:spPr>
        </p:pic>
        <p:pic>
          <p:nvPicPr>
            <p:cNvPr id="13" name="图片 12"/>
            <p:cNvPicPr>
              <a:picLocks noChangeAspect="1"/>
            </p:cNvPicPr>
            <p:nvPr userDrawn="1"/>
          </p:nvPicPr>
          <p:blipFill rotWithShape="1">
            <a:blip r:embed="rId6">
              <a:extLst>
                <a:ext uri="{28A0092B-C50C-407E-A947-70E740481C1C}">
                  <a14:useLocalDpi xmlns:a14="http://schemas.microsoft.com/office/drawing/2010/main" val="0"/>
                </a:ext>
              </a:extLst>
            </a:blip>
            <a:srcRect l="22906" t="22163" r="24688" b="23573"/>
            <a:stretch>
              <a:fillRect/>
            </a:stretch>
          </p:blipFill>
          <p:spPr>
            <a:xfrm>
              <a:off x="16345" y="396"/>
              <a:ext cx="1533" cy="803"/>
            </a:xfrm>
            <a:prstGeom prst="rect">
              <a:avLst/>
            </a:prstGeom>
          </p:spPr>
        </p:pic>
      </p:grpSp>
      <p:graphicFrame>
        <p:nvGraphicFramePr>
          <p:cNvPr id="20" name="图表 19"/>
          <p:cNvGraphicFramePr/>
          <p:nvPr/>
        </p:nvGraphicFramePr>
        <p:xfrm>
          <a:off x="1754505" y="1844675"/>
          <a:ext cx="4359275" cy="128651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图表 15"/>
          <p:cNvGraphicFramePr/>
          <p:nvPr/>
        </p:nvGraphicFramePr>
        <p:xfrm>
          <a:off x="1488440" y="4004945"/>
          <a:ext cx="4529455" cy="2593975"/>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nvSpPr>
        <p:spPr>
          <a:xfrm>
            <a:off x="1151890" y="815340"/>
            <a:ext cx="5568950" cy="875665"/>
          </a:xfrm>
          <a:prstGeom prst="rect">
            <a:avLst/>
          </a:prstGeom>
          <a:noFill/>
        </p:spPr>
        <p:txBody>
          <a:bodyPr wrap="square" rtlCol="0" anchor="t">
            <a:spAutoFit/>
          </a:bodyPr>
          <a:p>
            <a:pPr marL="0" indent="0" algn="ctr">
              <a:lnSpc>
                <a:spcPct val="150000"/>
              </a:lnSpc>
              <a:buNone/>
            </a:pPr>
            <a:r>
              <a:rPr lang="zh-CN" altLang="en-US" sz="1200" b="1" i="1" u="sng" dirty="0">
                <a:solidFill>
                  <a:srgbClr val="F88B17"/>
                </a:solidFill>
                <a:sym typeface="+mn-ea"/>
              </a:rPr>
              <a:t>企业性质差异</a:t>
            </a:r>
            <a:endParaRPr lang="zh-CN" altLang="en-US" sz="1200" b="1" i="1" u="sng" dirty="0">
              <a:solidFill>
                <a:srgbClr val="F88B17"/>
              </a:solidFill>
              <a:sym typeface="+mn-ea"/>
            </a:endParaRPr>
          </a:p>
          <a:p>
            <a:pPr>
              <a:lnSpc>
                <a:spcPct val="150000"/>
              </a:lnSpc>
            </a:pPr>
            <a:r>
              <a:rPr lang="zh-CN" altLang="en-US" sz="1100" dirty="0">
                <a:solidFill>
                  <a:schemeClr val="tx1"/>
                </a:solidFill>
                <a:sym typeface="+mn-ea"/>
              </a:rPr>
              <a:t>国企依靠内部开发的比例很高，外企则依靠外部供应商的比例较高；民企依靠内部开发和外部供应商的比例差距较小。</a:t>
            </a:r>
            <a:endParaRPr lang="zh-CN" altLang="en-US" sz="1100" dirty="0">
              <a:solidFill>
                <a:schemeClr val="tx1"/>
              </a:solidFill>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9175"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6601460" y="980440"/>
            <a:ext cx="5567680" cy="1796415"/>
          </a:xfrm>
        </p:spPr>
        <p:txBody>
          <a:bodyPr/>
          <a:lstStyle/>
          <a:p>
            <a:pPr algn="l">
              <a:lnSpc>
                <a:spcPct val="130000"/>
              </a:lnSpc>
              <a:buClrTx/>
              <a:buSzTx/>
              <a:buFontTx/>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数字化成熟企业对数据安全的</a:t>
            </a:r>
            <a:br>
              <a:rPr lang="zh-CN" altLang="en-US" sz="2800" b="1" dirty="0">
                <a:solidFill>
                  <a:schemeClr val="bg1"/>
                </a:solidFill>
                <a:sym typeface="+mn-ea"/>
              </a:rPr>
            </a:br>
            <a:r>
              <a:rPr lang="zh-CN" altLang="en-US" sz="2800" b="1" dirty="0">
                <a:solidFill>
                  <a:schemeClr val="tx1"/>
                </a:solidFill>
                <a:sym typeface="+mn-ea"/>
              </a:rPr>
              <a:t>重视度远高于平均水平</a:t>
            </a:r>
            <a:endParaRPr lang="zh-CN" altLang="en-US" sz="2800" b="1" dirty="0">
              <a:solidFill>
                <a:schemeClr val="tx1"/>
              </a:solidFill>
              <a:sym typeface="+mn-ea"/>
            </a:endParaRPr>
          </a:p>
        </p:txBody>
      </p:sp>
      <p:sp>
        <p:nvSpPr>
          <p:cNvPr id="5" name="文本占位符 4"/>
          <p:cNvSpPr>
            <a:spLocks noGrp="1"/>
          </p:cNvSpPr>
          <p:nvPr>
            <p:ph type="body" sz="quarter" idx="4294967295"/>
            <p:custDataLst>
              <p:tags r:id="rId2"/>
            </p:custDataLst>
          </p:nvPr>
        </p:nvSpPr>
        <p:spPr>
          <a:xfrm>
            <a:off x="6601460" y="4867275"/>
            <a:ext cx="5198745" cy="962025"/>
          </a:xfrm>
        </p:spPr>
        <p:txBody>
          <a:bodyPr anchor="t" anchorCtr="0">
            <a:no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企业对数据安全重视度平均水平</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top2</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达到</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65%</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，成熟企业</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top1</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就达到</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65%</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，远高于平均水平。</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50000"/>
              </a:lnSpc>
              <a:buNone/>
            </a:pP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294967295"/>
            <p:custDataLst>
              <p:tags r:id="rId3"/>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118110" y="139065"/>
            <a:ext cx="1644650" cy="741680"/>
            <a:chOff x="16345" y="219"/>
            <a:chExt cx="2590" cy="1168"/>
          </a:xfrm>
        </p:grpSpPr>
        <p:pic>
          <p:nvPicPr>
            <p:cNvPr id="6" name="图片 5" descr="GHRLIB logo新 V2-01"/>
            <p:cNvPicPr>
              <a:picLocks noChangeAspect="1"/>
            </p:cNvPicPr>
            <p:nvPr userDrawn="1"/>
          </p:nvPicPr>
          <p:blipFill>
            <a:blip r:embed="rId4"/>
            <a:stretch>
              <a:fillRect/>
            </a:stretch>
          </p:blipFill>
          <p:spPr>
            <a:xfrm>
              <a:off x="17767" y="219"/>
              <a:ext cx="1168" cy="1168"/>
            </a:xfrm>
            <a:prstGeom prst="rect">
              <a:avLst/>
            </a:prstGeom>
          </p:spPr>
        </p:pic>
        <p:pic>
          <p:nvPicPr>
            <p:cNvPr id="13" name="图片 12"/>
            <p:cNvPicPr>
              <a:picLocks noChangeAspect="1"/>
            </p:cNvPicPr>
            <p:nvPr userDrawn="1"/>
          </p:nvPicPr>
          <p:blipFill rotWithShape="1">
            <a:blip r:embed="rId5">
              <a:extLst>
                <a:ext uri="{28A0092B-C50C-407E-A947-70E740481C1C}">
                  <a14:useLocalDpi xmlns:a14="http://schemas.microsoft.com/office/drawing/2010/main" val="0"/>
                </a:ext>
              </a:extLst>
            </a:blip>
            <a:srcRect l="22906" t="22163" r="24688" b="23573"/>
            <a:stretch>
              <a:fillRect/>
            </a:stretch>
          </p:blipFill>
          <p:spPr>
            <a:xfrm>
              <a:off x="16345" y="396"/>
              <a:ext cx="1533" cy="803"/>
            </a:xfrm>
            <a:prstGeom prst="rect">
              <a:avLst/>
            </a:prstGeom>
          </p:spPr>
        </p:pic>
      </p:grpSp>
      <p:grpSp>
        <p:nvGrpSpPr>
          <p:cNvPr id="10" name="组合 9"/>
          <p:cNvGrpSpPr/>
          <p:nvPr/>
        </p:nvGrpSpPr>
        <p:grpSpPr>
          <a:xfrm>
            <a:off x="335915" y="1340485"/>
            <a:ext cx="5418455" cy="4422831"/>
            <a:chOff x="821" y="3866"/>
            <a:chExt cx="7680" cy="8941"/>
          </a:xfrm>
        </p:grpSpPr>
        <p:graphicFrame>
          <p:nvGraphicFramePr>
            <p:cNvPr id="28" name="图表 27"/>
            <p:cNvGraphicFramePr/>
            <p:nvPr/>
          </p:nvGraphicFramePr>
          <p:xfrm>
            <a:off x="1026" y="4885"/>
            <a:ext cx="6841" cy="7922"/>
          </p:xfrm>
          <a:graphic>
            <a:graphicData uri="http://schemas.openxmlformats.org/drawingml/2006/chart">
              <c:chart xmlns:c="http://schemas.openxmlformats.org/drawingml/2006/chart" xmlns:r="http://schemas.openxmlformats.org/officeDocument/2006/relationships" r:id="rId1"/>
            </a:graphicData>
          </a:graphic>
        </p:graphicFrame>
        <p:sp>
          <p:nvSpPr>
            <p:cNvPr id="18" name="文本框 17"/>
            <p:cNvSpPr txBox="1"/>
            <p:nvPr>
              <p:custDataLst>
                <p:tags r:id="rId6"/>
              </p:custDataLst>
            </p:nvPr>
          </p:nvSpPr>
          <p:spPr>
            <a:xfrm>
              <a:off x="821" y="3866"/>
              <a:ext cx="7680" cy="620"/>
            </a:xfrm>
            <a:prstGeom prst="rect">
              <a:avLst/>
            </a:prstGeom>
            <a:noFill/>
          </p:spPr>
          <p:txBody>
            <a:bodyPr wrap="square" rtlCol="0">
              <a:spAutoFit/>
            </a:bodyPr>
            <a:p>
              <a:pPr algn="ctr"/>
              <a:r>
                <a:rPr lang="zh-CN" altLang="en-US" sz="1400" b="1" dirty="0">
                  <a:solidFill>
                    <a:schemeClr val="dk1"/>
                  </a:solidFill>
                  <a:cs typeface="+mn-ea"/>
                  <a:sym typeface="+mn-lt"/>
                </a:rPr>
                <a:t>人力资源领域数字化转型中，对数据安全的态度是</a:t>
              </a:r>
              <a:r>
                <a:rPr lang="en-US" altLang="zh-CN" sz="1400" b="1" dirty="0">
                  <a:solidFill>
                    <a:schemeClr val="dk1"/>
                  </a:solidFill>
                  <a:cs typeface="+mn-ea"/>
                  <a:sym typeface="+mn-lt"/>
                </a:rPr>
                <a:t>?</a:t>
              </a:r>
              <a:endParaRPr lang="en-US" altLang="zh-CN" sz="1400" b="1" dirty="0">
                <a:solidFill>
                  <a:schemeClr val="dk1"/>
                </a:solidFill>
                <a:cs typeface="+mn-ea"/>
                <a:sym typeface="+mn-lt"/>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393825"/>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768350" y="342900"/>
            <a:ext cx="11063605" cy="708660"/>
          </a:xfrm>
        </p:spPr>
        <p:txBody>
          <a:bodyPr/>
          <a:lstStyle/>
          <a:p>
            <a:pPr>
              <a:lnSpc>
                <a:spcPct val="130000"/>
              </a:lnSpc>
            </a:pPr>
            <a:r>
              <a:rPr 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序言</a:t>
            </a:r>
            <a:endParaRPr 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灯片编号占位符 2"/>
          <p:cNvSpPr>
            <a:spLocks noGrp="1"/>
          </p:cNvSpPr>
          <p:nvPr>
            <p:ph type="sldNum" sz="quarter" idx="4294967295"/>
            <p:custDataLst>
              <p:tags r:id="rId1"/>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2"/>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
        <p:nvSpPr>
          <p:cNvPr id="6" name="文本占位符 4"/>
          <p:cNvSpPr>
            <a:spLocks noGrp="1"/>
          </p:cNvSpPr>
          <p:nvPr>
            <p:custDataLst>
              <p:tags r:id="rId4"/>
            </p:custDataLst>
          </p:nvPr>
        </p:nvSpPr>
        <p:spPr>
          <a:xfrm>
            <a:off x="768350" y="1917065"/>
            <a:ext cx="10887710" cy="4027805"/>
          </a:xfrm>
          <a:prstGeom prst="rect">
            <a:avLst/>
          </a:prstGeom>
        </p:spPr>
        <p:txBody>
          <a:bodyPr anchor="t" anchorCtr="0">
            <a:noAutofit/>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1200"/>
              </a:spcAft>
              <a:buNone/>
            </a:pP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a:t>
            </a:r>
            <a:r>
              <a:rPr 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到</a:t>
            </a:r>
            <a:r>
              <a:rPr 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十</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年间，随着</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大数据、云计算、AI、5G、区块链、物联网等数字技术的迅猛发展和落地应用，我们已经来到了一个全新的时代</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数字时代。</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ct val="150000"/>
              </a:lnSpc>
              <a:spcAft>
                <a:spcPts val="1200"/>
              </a:spcAft>
              <a:buNone/>
            </a:pP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年，国家</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十四五</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规划明确提出要大力发展</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数字经济</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，全社会数字化转型的大幕正式拉开。</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ct val="150000"/>
              </a:lnSpc>
              <a:spcAft>
                <a:spcPts val="1200"/>
              </a:spcAft>
              <a:buNone/>
            </a:pP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数字化转型作为企业变革的关键方向，已经毋庸置疑，但其成功之道或者说转型路径尚未有公认的指导经验和行业标准，需要各行各业的企业、研究机构不断在实践中摸索，为此，关爱通研究院和人力资源专业媒体GHR特联合发起了关于</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数字化转型</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的专项调研，现将调研成果分享给大家，为企业在数字化转型、尤其人力资源数字化转型方面提供一些参考。</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ct val="150000"/>
              </a:lnSpc>
              <a:spcAft>
                <a:spcPts val="1200"/>
              </a:spcAft>
              <a:buNone/>
            </a:pP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本报告首先探讨了数字化转型的特征或者说关键思想，随后对人力资源的数字化从各个方面展开了分析，涉及目的、发力点、阻碍、技术支持、平台趋势，以及当下热门的</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员工体验</a:t>
            </a:r>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等内容</a:t>
            </a:r>
            <a:r>
              <a:rPr 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，最后还分享了三家数字化领先企业的案例，欢迎大家阅读。</a:t>
            </a:r>
            <a:endParaRPr 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ct val="150000"/>
              </a:lnSpc>
              <a:spcAft>
                <a:spcPts val="1200"/>
              </a:spcAft>
              <a:buNone/>
            </a:pP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ct val="150000"/>
              </a:lnSpc>
              <a:spcAft>
                <a:spcPts val="1200"/>
              </a:spcAft>
              <a:buNone/>
            </a:pP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在此，特别感谢三家数字化领先企业、</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以及参与调研的所有企业</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对本次调研的大力支持。</a:t>
            </a: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auto">
              <a:lnSpc>
                <a:spcPct val="150000"/>
              </a:lnSpc>
              <a:spcAft>
                <a:spcPts val="1200"/>
              </a:spcAft>
              <a:buNone/>
            </a:pPr>
            <a:endPar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29500" y="0"/>
            <a:ext cx="4784725"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8025130" y="836930"/>
            <a:ext cx="4189095" cy="1796415"/>
          </a:xfrm>
        </p:spPr>
        <p:txBody>
          <a:bodyPr/>
          <a:lstStyle/>
          <a:p>
            <a:pPr algn="l">
              <a:lnSpc>
                <a:spcPct val="130000"/>
              </a:lnSpc>
              <a:buClrTx/>
              <a:buSzTx/>
              <a:buFontTx/>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数字化成熟企业</a:t>
            </a:r>
            <a:br>
              <a:rPr lang="zh-CN" altLang="en-US" sz="2800" b="1" dirty="0">
                <a:solidFill>
                  <a:schemeClr val="bg1"/>
                </a:solidFill>
                <a:sym typeface="+mn-ea"/>
              </a:rPr>
            </a:br>
            <a:r>
              <a:rPr lang="zh-CN" altLang="en-US" sz="2800" b="1" dirty="0">
                <a:solidFill>
                  <a:schemeClr val="bg1"/>
                </a:solidFill>
                <a:sym typeface="+mn-ea"/>
              </a:rPr>
              <a:t>对数据安全的</a:t>
            </a:r>
            <a:br>
              <a:rPr lang="zh-CN" altLang="en-US" sz="2800" b="1" dirty="0">
                <a:solidFill>
                  <a:schemeClr val="bg1"/>
                </a:solidFill>
                <a:sym typeface="+mn-ea"/>
              </a:rPr>
            </a:br>
            <a:r>
              <a:rPr lang="zh-CN" altLang="en-US" sz="2800" b="1" dirty="0">
                <a:solidFill>
                  <a:schemeClr val="tx1"/>
                </a:solidFill>
                <a:sym typeface="+mn-ea"/>
              </a:rPr>
              <a:t>重视度远高于平均水平</a:t>
            </a:r>
            <a:endParaRPr lang="zh-CN" altLang="en-US" sz="2800" b="1" dirty="0">
              <a:solidFill>
                <a:schemeClr val="tx1"/>
              </a:solidFill>
              <a:sym typeface="+mn-ea"/>
            </a:endParaRPr>
          </a:p>
        </p:txBody>
      </p:sp>
      <p:sp>
        <p:nvSpPr>
          <p:cNvPr id="3" name="灯片编号占位符 2"/>
          <p:cNvSpPr>
            <a:spLocks noGrp="1"/>
          </p:cNvSpPr>
          <p:nvPr>
            <p:ph type="sldNum" sz="quarter" idx="4294967295"/>
            <p:custDataLst>
              <p:tags r:id="rId3"/>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118110" y="139065"/>
            <a:ext cx="1644650" cy="741680"/>
            <a:chOff x="16345" y="219"/>
            <a:chExt cx="2590" cy="1168"/>
          </a:xfrm>
        </p:grpSpPr>
        <p:pic>
          <p:nvPicPr>
            <p:cNvPr id="6" name="图片 5" descr="GHRLIB logo新 V2-01"/>
            <p:cNvPicPr>
              <a:picLocks noChangeAspect="1"/>
            </p:cNvPicPr>
            <p:nvPr userDrawn="1"/>
          </p:nvPicPr>
          <p:blipFill>
            <a:blip r:embed="rId4"/>
            <a:stretch>
              <a:fillRect/>
            </a:stretch>
          </p:blipFill>
          <p:spPr>
            <a:xfrm>
              <a:off x="17767" y="219"/>
              <a:ext cx="1168" cy="1168"/>
            </a:xfrm>
            <a:prstGeom prst="rect">
              <a:avLst/>
            </a:prstGeom>
          </p:spPr>
        </p:pic>
        <p:pic>
          <p:nvPicPr>
            <p:cNvPr id="13" name="图片 12"/>
            <p:cNvPicPr>
              <a:picLocks noChangeAspect="1"/>
            </p:cNvPicPr>
            <p:nvPr userDrawn="1"/>
          </p:nvPicPr>
          <p:blipFill rotWithShape="1">
            <a:blip r:embed="rId5">
              <a:extLst>
                <a:ext uri="{28A0092B-C50C-407E-A947-70E740481C1C}">
                  <a14:useLocalDpi xmlns:a14="http://schemas.microsoft.com/office/drawing/2010/main" val="0"/>
                </a:ext>
              </a:extLst>
            </a:blip>
            <a:srcRect l="22906" t="22163" r="24688" b="23573"/>
            <a:stretch>
              <a:fillRect/>
            </a:stretch>
          </p:blipFill>
          <p:spPr>
            <a:xfrm>
              <a:off x="16345" y="396"/>
              <a:ext cx="1533" cy="803"/>
            </a:xfrm>
            <a:prstGeom prst="rect">
              <a:avLst/>
            </a:prstGeom>
          </p:spPr>
        </p:pic>
      </p:grpSp>
      <p:graphicFrame>
        <p:nvGraphicFramePr>
          <p:cNvPr id="20" name="图表 19"/>
          <p:cNvGraphicFramePr/>
          <p:nvPr/>
        </p:nvGraphicFramePr>
        <p:xfrm>
          <a:off x="2186940" y="1800860"/>
          <a:ext cx="3883660" cy="102552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图表 15"/>
          <p:cNvGraphicFramePr/>
          <p:nvPr/>
        </p:nvGraphicFramePr>
        <p:xfrm>
          <a:off x="767715" y="4422775"/>
          <a:ext cx="5669280" cy="1933575"/>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nvSpPr>
        <p:spPr>
          <a:xfrm>
            <a:off x="2021840" y="1123315"/>
            <a:ext cx="4213225" cy="622300"/>
          </a:xfrm>
          <a:prstGeom prst="rect">
            <a:avLst/>
          </a:prstGeom>
          <a:noFill/>
        </p:spPr>
        <p:txBody>
          <a:bodyPr wrap="square" rtlCol="0" anchor="t">
            <a:spAutoFit/>
          </a:bodyPr>
          <a:p>
            <a:pPr algn="ctr">
              <a:lnSpc>
                <a:spcPct val="150000"/>
              </a:lnSpc>
            </a:pPr>
            <a:r>
              <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rPr>
              <a:t>企业性质差异</a:t>
            </a:r>
            <a:endPar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endParaRPr>
          </a:p>
          <a:p>
            <a:pPr algn="ctr">
              <a:lnSpc>
                <a:spcPct val="150000"/>
              </a:lnSpc>
            </a:pPr>
            <a:r>
              <a:rPr lang="zh-CN" altLang="en-US" sz="1100" dirty="0">
                <a:solidFill>
                  <a:schemeClr val="dk1"/>
                </a:solidFill>
                <a:sym typeface="+mn-ea"/>
              </a:rPr>
              <a:t>国企对数据安全重视度相对最高，外企重视度略高于民企。</a:t>
            </a:r>
            <a:endParaRPr lang="zh-CN" altLang="en-US" sz="1100" dirty="0">
              <a:solidFill>
                <a:schemeClr val="dk1"/>
              </a:solidFill>
              <a:sym typeface="+mn-ea"/>
            </a:endParaRPr>
          </a:p>
        </p:txBody>
      </p:sp>
      <p:sp>
        <p:nvSpPr>
          <p:cNvPr id="8" name="文本框 7"/>
          <p:cNvSpPr txBox="1"/>
          <p:nvPr/>
        </p:nvSpPr>
        <p:spPr>
          <a:xfrm>
            <a:off x="1918335" y="3515360"/>
            <a:ext cx="4213225" cy="875665"/>
          </a:xfrm>
          <a:prstGeom prst="rect">
            <a:avLst/>
          </a:prstGeom>
          <a:noFill/>
        </p:spPr>
        <p:txBody>
          <a:bodyPr wrap="square" rtlCol="0" anchor="t">
            <a:spAutoFit/>
          </a:bodyPr>
          <a:p>
            <a:pPr algn="ctr">
              <a:lnSpc>
                <a:spcPct val="150000"/>
              </a:lnSpc>
            </a:pPr>
            <a:r>
              <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rPr>
              <a:t>行业差异</a:t>
            </a:r>
            <a:endPar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endParaRPr>
          </a:p>
          <a:p>
            <a:pPr>
              <a:lnSpc>
                <a:spcPct val="150000"/>
              </a:lnSpc>
            </a:pPr>
            <a:r>
              <a:rPr lang="zh-CN" altLang="en-US" sz="1100" dirty="0">
                <a:solidFill>
                  <a:schemeClr val="dk1"/>
                </a:solidFill>
                <a:sym typeface="+mn-ea"/>
              </a:rPr>
              <a:t>制造业、高新技术产业对数据安全重视度相对较高，建筑房地产和批发零售业对数据安全重视度较低。</a:t>
            </a:r>
            <a:endParaRPr lang="zh-CN" altLang="en-US" sz="1100" dirty="0">
              <a:solidFill>
                <a:schemeClr val="dk1"/>
              </a:solidFill>
              <a:sym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9175"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6601460" y="765175"/>
            <a:ext cx="5567680" cy="1796415"/>
          </a:xfrm>
        </p:spPr>
        <p:txBody>
          <a:bodyPr/>
          <a:lstStyle/>
          <a:p>
            <a:pPr algn="l">
              <a:lnSpc>
                <a:spcPct val="130000"/>
              </a:lnSpc>
              <a:buClrTx/>
              <a:buSzTx/>
              <a:buFontTx/>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人力资源领域的数字化工具有</a:t>
            </a:r>
            <a:br>
              <a:rPr lang="zh-CN" altLang="en-US" sz="2800" b="1" dirty="0">
                <a:solidFill>
                  <a:schemeClr val="bg1"/>
                </a:solidFill>
                <a:sym typeface="+mn-ea"/>
              </a:rPr>
            </a:br>
            <a:r>
              <a:rPr lang="zh-CN" altLang="en-US" sz="2800" b="1" dirty="0">
                <a:solidFill>
                  <a:schemeClr val="tx1"/>
                </a:solidFill>
                <a:sym typeface="+mn-ea"/>
              </a:rPr>
              <a:t>集成到协同平台</a:t>
            </a:r>
            <a:r>
              <a:rPr lang="zh-CN" altLang="en-US" sz="2800" b="1" dirty="0">
                <a:solidFill>
                  <a:schemeClr val="bg1"/>
                </a:solidFill>
                <a:sym typeface="+mn-ea"/>
              </a:rPr>
              <a:t>的趋势</a:t>
            </a:r>
            <a:endParaRPr lang="zh-CN" altLang="en-US" sz="2800" b="1" dirty="0">
              <a:solidFill>
                <a:schemeClr val="bg1"/>
              </a:solidFill>
              <a:sym typeface="+mn-ea"/>
            </a:endParaRPr>
          </a:p>
        </p:txBody>
      </p:sp>
      <p:sp>
        <p:nvSpPr>
          <p:cNvPr id="5" name="文本占位符 4"/>
          <p:cNvSpPr>
            <a:spLocks noGrp="1"/>
          </p:cNvSpPr>
          <p:nvPr>
            <p:ph type="body" sz="quarter" idx="4294967295"/>
            <p:custDataLst>
              <p:tags r:id="rId3"/>
            </p:custDataLst>
          </p:nvPr>
        </p:nvSpPr>
        <p:spPr>
          <a:xfrm>
            <a:off x="6529705" y="3750310"/>
            <a:ext cx="5198745" cy="962025"/>
          </a:xfrm>
        </p:spPr>
        <p:txBody>
          <a:bodyPr anchor="t" anchorCtr="0">
            <a:noAutofit/>
          </a:bodyPr>
          <a:lstStyle/>
          <a:p>
            <a:pP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这一趋势与越来越多的企业开始关注“员工体验”有必然的联系；</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从员工使用的人力资源数字化工具数量来看，成熟企业与平均水平差异不明显；</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集成在主流办公协作类平台是最大多数企业人力资源数字化平台的选择，从最青睐的工具来看，企业希望集成到办公协作类平台的需求更突出，反映了未来的发展趋势（跟人力资源转型当前的主要目的</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“提升敏捷性”一脉相承）。</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294967295"/>
            <p:custDataLst>
              <p:tags r:id="rId4"/>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118110" y="139065"/>
            <a:ext cx="1644650" cy="741680"/>
            <a:chOff x="16345" y="219"/>
            <a:chExt cx="2590" cy="1168"/>
          </a:xfrm>
        </p:grpSpPr>
        <p:pic>
          <p:nvPicPr>
            <p:cNvPr id="6" name="图片 5" descr="GHRLIB logo新 V2-01"/>
            <p:cNvPicPr>
              <a:picLocks noChangeAspect="1"/>
            </p:cNvPicPr>
            <p:nvPr userDrawn="1"/>
          </p:nvPicPr>
          <p:blipFill>
            <a:blip r:embed="rId5"/>
            <a:stretch>
              <a:fillRect/>
            </a:stretch>
          </p:blipFill>
          <p:spPr>
            <a:xfrm>
              <a:off x="17767" y="219"/>
              <a:ext cx="1168" cy="1168"/>
            </a:xfrm>
            <a:prstGeom prst="rect">
              <a:avLst/>
            </a:prstGeom>
          </p:spPr>
        </p:pic>
        <p:pic>
          <p:nvPicPr>
            <p:cNvPr id="13" name="图片 12"/>
            <p:cNvPicPr>
              <a:picLocks noChangeAspect="1"/>
            </p:cNvPicPr>
            <p:nvPr userDrawn="1"/>
          </p:nvPicPr>
          <p:blipFill rotWithShape="1">
            <a:blip r:embed="rId6">
              <a:extLst>
                <a:ext uri="{28A0092B-C50C-407E-A947-70E740481C1C}">
                  <a14:useLocalDpi xmlns:a14="http://schemas.microsoft.com/office/drawing/2010/main" val="0"/>
                </a:ext>
              </a:extLst>
            </a:blip>
            <a:srcRect l="22906" t="22163" r="24688" b="23573"/>
            <a:stretch>
              <a:fillRect/>
            </a:stretch>
          </p:blipFill>
          <p:spPr>
            <a:xfrm>
              <a:off x="16345" y="396"/>
              <a:ext cx="1533" cy="803"/>
            </a:xfrm>
            <a:prstGeom prst="rect">
              <a:avLst/>
            </a:prstGeom>
          </p:spPr>
        </p:pic>
      </p:grpSp>
      <p:graphicFrame>
        <p:nvGraphicFramePr>
          <p:cNvPr id="12" name="图表 11"/>
          <p:cNvGraphicFramePr/>
          <p:nvPr/>
        </p:nvGraphicFramePr>
        <p:xfrm>
          <a:off x="624205" y="1219200"/>
          <a:ext cx="4531995" cy="2004060"/>
        </p:xfrm>
        <a:graphic>
          <a:graphicData uri="http://schemas.openxmlformats.org/drawingml/2006/chart">
            <c:chart xmlns:c="http://schemas.openxmlformats.org/drawingml/2006/chart" xmlns:r="http://schemas.openxmlformats.org/officeDocument/2006/relationships" r:id="rId1"/>
          </a:graphicData>
        </a:graphic>
      </p:graphicFrame>
      <p:sp>
        <p:nvSpPr>
          <p:cNvPr id="14" name="文本框 13"/>
          <p:cNvSpPr txBox="1"/>
          <p:nvPr>
            <p:custDataLst>
              <p:tags r:id="rId7"/>
            </p:custDataLst>
          </p:nvPr>
        </p:nvSpPr>
        <p:spPr>
          <a:xfrm>
            <a:off x="695960" y="836930"/>
            <a:ext cx="4655820" cy="306705"/>
          </a:xfrm>
          <a:prstGeom prst="rect">
            <a:avLst/>
          </a:prstGeom>
          <a:noFill/>
        </p:spPr>
        <p:txBody>
          <a:bodyPr wrap="square" rtlCol="0">
            <a:spAutoFit/>
          </a:bodyPr>
          <a:p>
            <a:pPr algn="ctr"/>
            <a:r>
              <a:rPr lang="zh-CN" altLang="en-US" sz="1400" b="1" dirty="0">
                <a:solidFill>
                  <a:schemeClr val="dk1"/>
                </a:solidFill>
                <a:cs typeface="+mn-ea"/>
                <a:sym typeface="+mn-lt"/>
              </a:rPr>
              <a:t>在人力资源领域，员工用到的数字化工具有多少个</a:t>
            </a:r>
            <a:r>
              <a:rPr lang="en-US" altLang="zh-CN" sz="1400" b="1" dirty="0">
                <a:solidFill>
                  <a:schemeClr val="dk1"/>
                </a:solidFill>
                <a:cs typeface="+mn-ea"/>
                <a:sym typeface="+mn-lt"/>
              </a:rPr>
              <a:t>?</a:t>
            </a:r>
            <a:endParaRPr lang="en-US" altLang="zh-CN" sz="1400" b="1" dirty="0">
              <a:solidFill>
                <a:schemeClr val="dk1"/>
              </a:solidFill>
              <a:cs typeface="+mn-ea"/>
              <a:sym typeface="+mn-lt"/>
            </a:endParaRPr>
          </a:p>
        </p:txBody>
      </p:sp>
      <p:sp>
        <p:nvSpPr>
          <p:cNvPr id="15" name="文本框 14"/>
          <p:cNvSpPr txBox="1"/>
          <p:nvPr>
            <p:custDataLst>
              <p:tags r:id="rId8"/>
            </p:custDataLst>
          </p:nvPr>
        </p:nvSpPr>
        <p:spPr>
          <a:xfrm>
            <a:off x="498475" y="3606800"/>
            <a:ext cx="5050790" cy="306705"/>
          </a:xfrm>
          <a:prstGeom prst="rect">
            <a:avLst/>
          </a:prstGeom>
          <a:noFill/>
        </p:spPr>
        <p:txBody>
          <a:bodyPr wrap="square" rtlCol="0">
            <a:spAutoFit/>
          </a:bodyPr>
          <a:p>
            <a:pPr algn="ctr"/>
            <a:r>
              <a:rPr lang="zh-CN" altLang="en-US" sz="1400" b="1" dirty="0">
                <a:solidFill>
                  <a:schemeClr val="dk1"/>
                </a:solidFill>
                <a:cs typeface="+mn-ea"/>
                <a:sym typeface="+mn-lt"/>
              </a:rPr>
              <a:t>用到的数字化工具的类型有哪些？最青睐哪类工具</a:t>
            </a:r>
            <a:r>
              <a:rPr lang="en-US" altLang="zh-CN" sz="1400" b="1" dirty="0">
                <a:solidFill>
                  <a:schemeClr val="dk1"/>
                </a:solidFill>
                <a:cs typeface="+mn-ea"/>
                <a:sym typeface="+mn-lt"/>
              </a:rPr>
              <a:t>?</a:t>
            </a:r>
            <a:endParaRPr lang="en-US" altLang="zh-CN" sz="1400" b="1" dirty="0">
              <a:solidFill>
                <a:schemeClr val="dk1"/>
              </a:solidFill>
              <a:cs typeface="+mn-ea"/>
              <a:sym typeface="+mn-lt"/>
            </a:endParaRPr>
          </a:p>
        </p:txBody>
      </p:sp>
      <p:graphicFrame>
        <p:nvGraphicFramePr>
          <p:cNvPr id="16" name="图表 15"/>
          <p:cNvGraphicFramePr/>
          <p:nvPr/>
        </p:nvGraphicFramePr>
        <p:xfrm>
          <a:off x="106045" y="4029075"/>
          <a:ext cx="5822315" cy="243268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60640" y="0"/>
            <a:ext cx="4553585"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8065135" y="692785"/>
            <a:ext cx="3811905" cy="1796415"/>
          </a:xfrm>
        </p:spPr>
        <p:txBody>
          <a:bodyPr/>
          <a:lstStyle/>
          <a:p>
            <a:pPr algn="l">
              <a:lnSpc>
                <a:spcPct val="130000"/>
              </a:lnSpc>
              <a:buClrTx/>
              <a:buSzTx/>
              <a:buFontTx/>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人力资源领域的数字化工具有</a:t>
            </a:r>
            <a:r>
              <a:rPr lang="zh-CN" altLang="en-US" sz="2800" b="1" dirty="0">
                <a:solidFill>
                  <a:schemeClr val="tx1"/>
                </a:solidFill>
                <a:sym typeface="+mn-ea"/>
              </a:rPr>
              <a:t>集成到协同平台</a:t>
            </a:r>
            <a:r>
              <a:rPr lang="zh-CN" altLang="en-US" sz="2800" b="1" dirty="0">
                <a:solidFill>
                  <a:schemeClr val="bg1"/>
                </a:solidFill>
                <a:sym typeface="+mn-ea"/>
              </a:rPr>
              <a:t>的趋势</a:t>
            </a:r>
            <a:endParaRPr lang="zh-CN" altLang="en-US" sz="2800" b="1" dirty="0">
              <a:solidFill>
                <a:schemeClr val="bg1"/>
              </a:solidFill>
              <a:sym typeface="+mn-ea"/>
            </a:endParaRPr>
          </a:p>
        </p:txBody>
      </p:sp>
      <p:sp>
        <p:nvSpPr>
          <p:cNvPr id="3" name="灯片编号占位符 2"/>
          <p:cNvSpPr>
            <a:spLocks noGrp="1"/>
          </p:cNvSpPr>
          <p:nvPr>
            <p:ph type="sldNum" sz="quarter" idx="4294967295"/>
            <p:custDataLst>
              <p:tags r:id="rId3"/>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118110" y="139065"/>
            <a:ext cx="1644650" cy="741680"/>
            <a:chOff x="16345" y="219"/>
            <a:chExt cx="2590" cy="1168"/>
          </a:xfrm>
        </p:grpSpPr>
        <p:pic>
          <p:nvPicPr>
            <p:cNvPr id="6" name="图片 5" descr="GHRLIB logo新 V2-01"/>
            <p:cNvPicPr>
              <a:picLocks noChangeAspect="1"/>
            </p:cNvPicPr>
            <p:nvPr userDrawn="1"/>
          </p:nvPicPr>
          <p:blipFill>
            <a:blip r:embed="rId4"/>
            <a:stretch>
              <a:fillRect/>
            </a:stretch>
          </p:blipFill>
          <p:spPr>
            <a:xfrm>
              <a:off x="17767" y="219"/>
              <a:ext cx="1168" cy="1168"/>
            </a:xfrm>
            <a:prstGeom prst="rect">
              <a:avLst/>
            </a:prstGeom>
          </p:spPr>
        </p:pic>
        <p:pic>
          <p:nvPicPr>
            <p:cNvPr id="13" name="图片 12"/>
            <p:cNvPicPr>
              <a:picLocks noChangeAspect="1"/>
            </p:cNvPicPr>
            <p:nvPr userDrawn="1"/>
          </p:nvPicPr>
          <p:blipFill rotWithShape="1">
            <a:blip r:embed="rId5">
              <a:extLst>
                <a:ext uri="{28A0092B-C50C-407E-A947-70E740481C1C}">
                  <a14:useLocalDpi xmlns:a14="http://schemas.microsoft.com/office/drawing/2010/main" val="0"/>
                </a:ext>
              </a:extLst>
            </a:blip>
            <a:srcRect l="22906" t="22163" r="24688" b="23573"/>
            <a:stretch>
              <a:fillRect/>
            </a:stretch>
          </p:blipFill>
          <p:spPr>
            <a:xfrm>
              <a:off x="16345" y="396"/>
              <a:ext cx="1533" cy="803"/>
            </a:xfrm>
            <a:prstGeom prst="rect">
              <a:avLst/>
            </a:prstGeom>
          </p:spPr>
        </p:pic>
      </p:grpSp>
      <p:sp>
        <p:nvSpPr>
          <p:cNvPr id="16" name="文本框 15"/>
          <p:cNvSpPr txBox="1"/>
          <p:nvPr/>
        </p:nvSpPr>
        <p:spPr>
          <a:xfrm>
            <a:off x="1087755" y="3429000"/>
            <a:ext cx="5370830" cy="875665"/>
          </a:xfrm>
          <a:prstGeom prst="rect">
            <a:avLst/>
          </a:prstGeom>
          <a:noFill/>
        </p:spPr>
        <p:txBody>
          <a:bodyPr wrap="square" rtlCol="0" anchor="t">
            <a:spAutoFit/>
          </a:bodyPr>
          <a:p>
            <a:pPr algn="ctr">
              <a:lnSpc>
                <a:spcPct val="150000"/>
              </a:lnSpc>
            </a:pPr>
            <a:r>
              <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rPr>
              <a:t>企业性质差异</a:t>
            </a:r>
            <a:endPar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endParaRPr>
          </a:p>
          <a:p>
            <a:pPr>
              <a:lnSpc>
                <a:spcPct val="150000"/>
              </a:lnSpc>
            </a:pPr>
            <a:r>
              <a:rPr lang="zh-CN" altLang="en-US" sz="1100" dirty="0">
                <a:solidFill>
                  <a:schemeClr val="dk1"/>
                </a:solidFill>
                <a:sym typeface="+mn-ea"/>
              </a:rPr>
              <a:t>不同企业性质来看，国企和民企采用集成在市面主流办公协作类平台的比例更高，国企采用独立的</a:t>
            </a:r>
            <a:r>
              <a:rPr lang="en-US" altLang="zh-CN" sz="1100" dirty="0">
                <a:solidFill>
                  <a:schemeClr val="dk1"/>
                </a:solidFill>
                <a:sym typeface="+mn-ea"/>
              </a:rPr>
              <a:t>PC</a:t>
            </a:r>
            <a:r>
              <a:rPr lang="zh-CN" altLang="en-US" sz="1100" dirty="0">
                <a:solidFill>
                  <a:schemeClr val="dk1"/>
                </a:solidFill>
                <a:sym typeface="+mn-ea"/>
              </a:rPr>
              <a:t>端软件的比例也较高，外企采用微信小程序和</a:t>
            </a:r>
            <a:r>
              <a:rPr lang="en-US" altLang="zh-CN" sz="1100" dirty="0">
                <a:solidFill>
                  <a:schemeClr val="dk1"/>
                </a:solidFill>
                <a:sym typeface="+mn-ea"/>
              </a:rPr>
              <a:t>PC</a:t>
            </a:r>
            <a:r>
              <a:rPr lang="zh-CN" altLang="en-US" sz="1100" dirty="0">
                <a:solidFill>
                  <a:schemeClr val="dk1"/>
                </a:solidFill>
                <a:sym typeface="+mn-ea"/>
              </a:rPr>
              <a:t>网页端的比例较高。</a:t>
            </a:r>
            <a:endParaRPr lang="zh-CN" altLang="en-US" sz="1100" dirty="0">
              <a:solidFill>
                <a:schemeClr val="dk1"/>
              </a:solidFill>
              <a:sym typeface="+mn-ea"/>
            </a:endParaRPr>
          </a:p>
        </p:txBody>
      </p:sp>
      <p:graphicFrame>
        <p:nvGraphicFramePr>
          <p:cNvPr id="17" name="图表 16"/>
          <p:cNvGraphicFramePr/>
          <p:nvPr/>
        </p:nvGraphicFramePr>
        <p:xfrm>
          <a:off x="696595" y="4375785"/>
          <a:ext cx="6152515" cy="238188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8" name="图表 17"/>
          <p:cNvGraphicFramePr/>
          <p:nvPr/>
        </p:nvGraphicFramePr>
        <p:xfrm>
          <a:off x="1309370" y="1196975"/>
          <a:ext cx="4927600" cy="2109470"/>
        </p:xfrm>
        <a:graphic>
          <a:graphicData uri="http://schemas.openxmlformats.org/drawingml/2006/chart">
            <c:chart xmlns:c="http://schemas.openxmlformats.org/drawingml/2006/chart" xmlns:r="http://schemas.openxmlformats.org/officeDocument/2006/relationships" r:id="rId2"/>
          </a:graphicData>
        </a:graphic>
      </p:graphicFrame>
      <p:sp>
        <p:nvSpPr>
          <p:cNvPr id="19" name="文本框 18"/>
          <p:cNvSpPr txBox="1"/>
          <p:nvPr/>
        </p:nvSpPr>
        <p:spPr>
          <a:xfrm>
            <a:off x="1992630" y="836930"/>
            <a:ext cx="4369435" cy="260350"/>
          </a:xfrm>
          <a:prstGeom prst="rect">
            <a:avLst/>
          </a:prstGeom>
          <a:noFill/>
        </p:spPr>
        <p:txBody>
          <a:bodyPr wrap="square" rtlCol="0" anchor="t">
            <a:spAutoFit/>
          </a:bodyPr>
          <a:p>
            <a:pPr indent="0">
              <a:buFont typeface="Arial" panose="020B0604020202020204" pitchFamily="34" charset="0"/>
              <a:buNone/>
            </a:pPr>
            <a:r>
              <a:rPr lang="zh-CN" altLang="en-US" sz="1100" dirty="0">
                <a:solidFill>
                  <a:schemeClr val="dk1"/>
                </a:solidFill>
                <a:sym typeface="+mn-ea"/>
              </a:rPr>
              <a:t>成熟企业与企业平均水平在数字化平台方面的趋势是一致的。</a:t>
            </a:r>
            <a:endParaRPr lang="zh-CN" altLang="en-US" sz="1100" dirty="0">
              <a:solidFill>
                <a:schemeClr val="dk1"/>
              </a:solidFill>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9175"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6457950" y="765175"/>
            <a:ext cx="5567680" cy="1796415"/>
          </a:xfrm>
        </p:spPr>
        <p:txBody>
          <a:bodyPr/>
          <a:lstStyle/>
          <a:p>
            <a:pPr algn="l">
              <a:lnSpc>
                <a:spcPct val="130000"/>
              </a:lnSpc>
              <a:buClrTx/>
              <a:buSzTx/>
              <a:buFontTx/>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6</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成熟企业对自身人力资源数字化</a:t>
            </a:r>
            <a:br>
              <a:rPr lang="zh-CN" altLang="en-US" sz="2800" b="1" dirty="0">
                <a:solidFill>
                  <a:schemeClr val="bg1"/>
                </a:solidFill>
                <a:sym typeface="+mn-ea"/>
              </a:rPr>
            </a:br>
            <a:r>
              <a:rPr lang="zh-CN" altLang="en-US" sz="2800" b="1" dirty="0">
                <a:solidFill>
                  <a:schemeClr val="bg1"/>
                </a:solidFill>
                <a:sym typeface="+mn-ea"/>
              </a:rPr>
              <a:t>转型效果的</a:t>
            </a:r>
            <a:r>
              <a:rPr lang="zh-CN" altLang="en-US" sz="2800" b="1" dirty="0">
                <a:sym typeface="+mn-ea"/>
              </a:rPr>
              <a:t>满意度远高于平均水平</a:t>
            </a:r>
            <a:endParaRPr lang="zh-CN" altLang="en-US" sz="2800" b="1" dirty="0">
              <a:sym typeface="+mn-ea"/>
            </a:endParaRPr>
          </a:p>
        </p:txBody>
      </p:sp>
      <p:sp>
        <p:nvSpPr>
          <p:cNvPr id="5" name="文本占位符 4"/>
          <p:cNvSpPr>
            <a:spLocks noGrp="1"/>
          </p:cNvSpPr>
          <p:nvPr>
            <p:ph type="body" sz="quarter" idx="4294967295"/>
            <p:custDataLst>
              <p:tags r:id="rId2"/>
            </p:custDataLst>
          </p:nvPr>
        </p:nvSpPr>
        <p:spPr>
          <a:xfrm>
            <a:off x="6413500" y="4509770"/>
            <a:ext cx="5198745" cy="962025"/>
          </a:xfrm>
        </p:spPr>
        <p:txBody>
          <a:bodyPr anchor="t" anchorCtr="0">
            <a:no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企业总体上对人力资源领域的数字化转型效果是比较满意的，成熟企业的满意度远高于平均水平；</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一定程度表明成熟企业已经与其他企业拉开了差距；</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从埃森哲《2021中国企业数字转型指数》的研究结果也可以看到，数字优势扩大领军企业的竞争优势，转化为更显著的财务优势。</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294967295"/>
            <p:custDataLst>
              <p:tags r:id="rId3"/>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118110" y="139065"/>
            <a:ext cx="1644650" cy="741680"/>
            <a:chOff x="16345" y="219"/>
            <a:chExt cx="2590" cy="1168"/>
          </a:xfrm>
        </p:grpSpPr>
        <p:pic>
          <p:nvPicPr>
            <p:cNvPr id="6" name="图片 5" descr="GHRLIB logo新 V2-01"/>
            <p:cNvPicPr>
              <a:picLocks noChangeAspect="1"/>
            </p:cNvPicPr>
            <p:nvPr userDrawn="1"/>
          </p:nvPicPr>
          <p:blipFill>
            <a:blip r:embed="rId4"/>
            <a:stretch>
              <a:fillRect/>
            </a:stretch>
          </p:blipFill>
          <p:spPr>
            <a:xfrm>
              <a:off x="17767" y="219"/>
              <a:ext cx="1168" cy="1168"/>
            </a:xfrm>
            <a:prstGeom prst="rect">
              <a:avLst/>
            </a:prstGeom>
          </p:spPr>
        </p:pic>
        <p:pic>
          <p:nvPicPr>
            <p:cNvPr id="13" name="图片 12"/>
            <p:cNvPicPr>
              <a:picLocks noChangeAspect="1"/>
            </p:cNvPicPr>
            <p:nvPr userDrawn="1"/>
          </p:nvPicPr>
          <p:blipFill rotWithShape="1">
            <a:blip r:embed="rId5">
              <a:extLst>
                <a:ext uri="{28A0092B-C50C-407E-A947-70E740481C1C}">
                  <a14:useLocalDpi xmlns:a14="http://schemas.microsoft.com/office/drawing/2010/main" val="0"/>
                </a:ext>
              </a:extLst>
            </a:blip>
            <a:srcRect l="22906" t="22163" r="24688" b="23573"/>
            <a:stretch>
              <a:fillRect/>
            </a:stretch>
          </p:blipFill>
          <p:spPr>
            <a:xfrm>
              <a:off x="16345" y="396"/>
              <a:ext cx="1533" cy="803"/>
            </a:xfrm>
            <a:prstGeom prst="rect">
              <a:avLst/>
            </a:prstGeom>
          </p:spPr>
        </p:pic>
      </p:grpSp>
      <p:graphicFrame>
        <p:nvGraphicFramePr>
          <p:cNvPr id="28" name="图表 27"/>
          <p:cNvGraphicFramePr/>
          <p:nvPr/>
        </p:nvGraphicFramePr>
        <p:xfrm>
          <a:off x="407670" y="1288415"/>
          <a:ext cx="5400040" cy="2005965"/>
        </p:xfrm>
        <a:graphic>
          <a:graphicData uri="http://schemas.openxmlformats.org/drawingml/2006/chart">
            <c:chart xmlns:c="http://schemas.openxmlformats.org/drawingml/2006/chart" xmlns:r="http://schemas.openxmlformats.org/officeDocument/2006/relationships" r:id="rId1"/>
          </a:graphicData>
        </a:graphic>
      </p:graphicFrame>
      <p:sp>
        <p:nvSpPr>
          <p:cNvPr id="18" name="文本框 17"/>
          <p:cNvSpPr txBox="1"/>
          <p:nvPr>
            <p:custDataLst>
              <p:tags r:id="rId6"/>
            </p:custDataLst>
          </p:nvPr>
        </p:nvSpPr>
        <p:spPr>
          <a:xfrm>
            <a:off x="1052195" y="854710"/>
            <a:ext cx="4436745" cy="306705"/>
          </a:xfrm>
          <a:prstGeom prst="rect">
            <a:avLst/>
          </a:prstGeom>
          <a:noFill/>
        </p:spPr>
        <p:txBody>
          <a:bodyPr wrap="square" rtlCol="0">
            <a:spAutoFit/>
          </a:bodyPr>
          <a:lstStyle/>
          <a:p>
            <a:pPr algn="ctr"/>
            <a:r>
              <a:rPr lang="zh-CN" altLang="en-US" sz="1400" b="1" dirty="0">
                <a:solidFill>
                  <a:schemeClr val="dk1"/>
                </a:solidFill>
                <a:cs typeface="+mn-ea"/>
                <a:sym typeface="+mn-lt"/>
              </a:rPr>
              <a:t>贵公司人力资源领域的数字化转型实施效果如何</a:t>
            </a:r>
            <a:r>
              <a:rPr lang="en-US" altLang="zh-CN" sz="1400" b="1" dirty="0">
                <a:solidFill>
                  <a:schemeClr val="dk1"/>
                </a:solidFill>
                <a:cs typeface="+mn-ea"/>
                <a:sym typeface="+mn-lt"/>
              </a:rPr>
              <a:t>?</a:t>
            </a:r>
            <a:endParaRPr lang="en-US" altLang="zh-CN" sz="1400" b="1" dirty="0">
              <a:solidFill>
                <a:schemeClr val="dk1"/>
              </a:solidFill>
              <a:cs typeface="+mn-ea"/>
              <a:sym typeface="+mn-lt"/>
            </a:endParaRPr>
          </a:p>
        </p:txBody>
      </p:sp>
      <p:pic>
        <p:nvPicPr>
          <p:cNvPr id="10" name="图片 9"/>
          <p:cNvPicPr>
            <a:picLocks noChangeAspect="1"/>
          </p:cNvPicPr>
          <p:nvPr/>
        </p:nvPicPr>
        <p:blipFill>
          <a:blip r:embed="rId7"/>
          <a:srcRect b="10741"/>
          <a:stretch>
            <a:fillRect/>
          </a:stretch>
        </p:blipFill>
        <p:spPr>
          <a:xfrm>
            <a:off x="3143885" y="4076065"/>
            <a:ext cx="2457450" cy="2348230"/>
          </a:xfrm>
          <a:prstGeom prst="rect">
            <a:avLst/>
          </a:prstGeom>
        </p:spPr>
      </p:pic>
      <p:sp>
        <p:nvSpPr>
          <p:cNvPr id="11" name="文本框 10"/>
          <p:cNvSpPr txBox="1"/>
          <p:nvPr/>
        </p:nvSpPr>
        <p:spPr>
          <a:xfrm>
            <a:off x="1560195" y="3644265"/>
            <a:ext cx="2926080" cy="275590"/>
          </a:xfrm>
          <a:prstGeom prst="rect">
            <a:avLst/>
          </a:prstGeom>
          <a:noFill/>
        </p:spPr>
        <p:txBody>
          <a:bodyPr wrap="none" rtlCol="0">
            <a:spAutoFit/>
          </a:bodyPr>
          <a:lstStyle/>
          <a:p>
            <a:r>
              <a:rPr lang="zh-CN" altLang="en-US" sz="1200" b="1">
                <a:solidFill>
                  <a:schemeClr val="tx1">
                    <a:lumMod val="50000"/>
                    <a:lumOff val="50000"/>
                  </a:schemeClr>
                </a:solidFill>
              </a:rPr>
              <a:t>数字化优势加倍转化为更显著的财务优势</a:t>
            </a:r>
            <a:endParaRPr lang="zh-CN" altLang="en-US" sz="1200" b="1">
              <a:solidFill>
                <a:schemeClr val="tx1">
                  <a:lumMod val="50000"/>
                  <a:lumOff val="50000"/>
                </a:schemeClr>
              </a:solidFill>
            </a:endParaRPr>
          </a:p>
        </p:txBody>
      </p:sp>
      <p:sp>
        <p:nvSpPr>
          <p:cNvPr id="12" name="文本占位符 4"/>
          <p:cNvSpPr txBox="1"/>
          <p:nvPr>
            <p:custDataLst>
              <p:tags r:id="rId8"/>
            </p:custDataLst>
          </p:nvPr>
        </p:nvSpPr>
        <p:spPr>
          <a:xfrm>
            <a:off x="639445" y="4125595"/>
            <a:ext cx="2151380" cy="2063750"/>
          </a:xfrm>
          <a:prstGeom prst="rect">
            <a:avLst/>
          </a:prstGeom>
        </p:spPr>
        <p:txBody>
          <a:bodyPr anchor="t" anchorCtr="0">
            <a:normAutofit fontScale="87500"/>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1100" dirty="0">
                <a:solidFill>
                  <a:schemeClr val="tx1">
                    <a:lumMod val="50000"/>
                    <a:lumOff val="50000"/>
                  </a:schemeClr>
                </a:solidFill>
                <a:sym typeface="+mn-ea"/>
              </a:rPr>
              <a:t>埃森哲</a:t>
            </a:r>
            <a:r>
              <a:rPr lang="zh-CN" altLang="en-US" sz="1100">
                <a:solidFill>
                  <a:schemeClr val="tx1">
                    <a:lumMod val="50000"/>
                    <a:lumOff val="50000"/>
                  </a:schemeClr>
                </a:solidFill>
                <a:sym typeface="+mn-ea"/>
              </a:rPr>
              <a:t>《</a:t>
            </a:r>
            <a:r>
              <a:rPr lang="en-US" altLang="zh-CN" sz="1100">
                <a:solidFill>
                  <a:schemeClr val="tx1">
                    <a:lumMod val="50000"/>
                    <a:lumOff val="50000"/>
                  </a:schemeClr>
                </a:solidFill>
                <a:sym typeface="+mn-ea"/>
              </a:rPr>
              <a:t>2021</a:t>
            </a:r>
            <a:r>
              <a:rPr lang="zh-CN" altLang="en-US" sz="1100">
                <a:solidFill>
                  <a:schemeClr val="tx1">
                    <a:lumMod val="50000"/>
                    <a:lumOff val="50000"/>
                  </a:schemeClr>
                </a:solidFill>
                <a:sym typeface="+mn-ea"/>
              </a:rPr>
              <a:t>中国企业数字转型指数》研究显示，凭借着更高的数字化成熟度，领军企业扩大竞争优势，在国内疫情得到有效控制后实现了增长提速。从</a:t>
            </a:r>
            <a:r>
              <a:rPr lang="en-US" altLang="zh-CN" sz="1100">
                <a:solidFill>
                  <a:schemeClr val="tx1">
                    <a:lumMod val="50000"/>
                    <a:lumOff val="50000"/>
                  </a:schemeClr>
                </a:solidFill>
                <a:sym typeface="+mn-ea"/>
              </a:rPr>
              <a:t>2020</a:t>
            </a:r>
            <a:r>
              <a:rPr lang="zh-CN" altLang="en-US" sz="1100">
                <a:solidFill>
                  <a:schemeClr val="tx1">
                    <a:lumMod val="50000"/>
                    <a:lumOff val="50000"/>
                  </a:schemeClr>
                </a:solidFill>
                <a:sym typeface="+mn-ea"/>
              </a:rPr>
              <a:t>年的营收增速看，领军企业的营收增幅是其他企业的</a:t>
            </a:r>
            <a:r>
              <a:rPr lang="en-US" altLang="zh-CN" sz="1100">
                <a:solidFill>
                  <a:schemeClr val="tx1">
                    <a:lumMod val="50000"/>
                    <a:lumOff val="50000"/>
                  </a:schemeClr>
                </a:solidFill>
                <a:sym typeface="+mn-ea"/>
              </a:rPr>
              <a:t>3.7</a:t>
            </a:r>
            <a:r>
              <a:rPr lang="zh-CN" altLang="en-US" sz="1100">
                <a:solidFill>
                  <a:schemeClr val="tx1">
                    <a:lumMod val="50000"/>
                    <a:lumOff val="50000"/>
                  </a:schemeClr>
                </a:solidFill>
                <a:sym typeface="+mn-ea"/>
              </a:rPr>
              <a:t>倍，远超</a:t>
            </a:r>
            <a:r>
              <a:rPr lang="en-US" altLang="zh-CN" sz="1100">
                <a:solidFill>
                  <a:schemeClr val="tx1">
                    <a:lumMod val="50000"/>
                    <a:lumOff val="50000"/>
                  </a:schemeClr>
                </a:solidFill>
                <a:sym typeface="+mn-ea"/>
              </a:rPr>
              <a:t>2016</a:t>
            </a:r>
            <a:r>
              <a:rPr lang="zh-CN" altLang="en-US" sz="1100">
                <a:solidFill>
                  <a:schemeClr val="tx1">
                    <a:lumMod val="50000"/>
                    <a:lumOff val="50000"/>
                  </a:schemeClr>
                </a:solidFill>
                <a:sym typeface="+mn-ea"/>
              </a:rPr>
              <a:t>年至</a:t>
            </a:r>
            <a:r>
              <a:rPr lang="en-US" altLang="zh-CN" sz="1100">
                <a:solidFill>
                  <a:schemeClr val="tx1">
                    <a:lumMod val="50000"/>
                    <a:lumOff val="50000"/>
                  </a:schemeClr>
                </a:solidFill>
                <a:sym typeface="+mn-ea"/>
              </a:rPr>
              <a:t>2019</a:t>
            </a:r>
            <a:r>
              <a:rPr lang="zh-CN" altLang="en-US" sz="1100">
                <a:solidFill>
                  <a:schemeClr val="tx1">
                    <a:lumMod val="50000"/>
                    <a:lumOff val="50000"/>
                  </a:schemeClr>
                </a:solidFill>
                <a:sym typeface="+mn-ea"/>
              </a:rPr>
              <a:t>年的营收年平均增速差距（</a:t>
            </a:r>
            <a:r>
              <a:rPr lang="en-US" altLang="zh-CN" sz="1100">
                <a:solidFill>
                  <a:schemeClr val="tx1">
                    <a:lumMod val="50000"/>
                    <a:lumOff val="50000"/>
                  </a:schemeClr>
                </a:solidFill>
                <a:sym typeface="+mn-ea"/>
              </a:rPr>
              <a:t>1.4</a:t>
            </a:r>
            <a:r>
              <a:rPr lang="zh-CN" altLang="en-US" sz="1100">
                <a:solidFill>
                  <a:schemeClr val="tx1">
                    <a:lumMod val="50000"/>
                    <a:lumOff val="50000"/>
                  </a:schemeClr>
                </a:solidFill>
                <a:sym typeface="+mn-ea"/>
              </a:rPr>
              <a:t>倍）。</a:t>
            </a:r>
            <a:endParaRPr lang="zh-CN" altLang="en-US" sz="1100">
              <a:solidFill>
                <a:schemeClr val="tx1">
                  <a:lumMod val="50000"/>
                  <a:lumOff val="50000"/>
                </a:schemeClr>
              </a:solidFill>
              <a:sym typeface="+mn-ea"/>
            </a:endParaRPr>
          </a:p>
          <a:p>
            <a:pPr marL="0" indent="0">
              <a:lnSpc>
                <a:spcPct val="150000"/>
              </a:lnSpc>
              <a:buFont typeface="Arial" panose="020B0604020202020204" pitchFamily="34" charset="0"/>
              <a:buNone/>
            </a:pPr>
            <a:endParaRPr lang="zh-CN" altLang="en-US" sz="1100" dirty="0">
              <a:solidFill>
                <a:schemeClr val="dk1"/>
              </a:solidFill>
              <a:sym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6425" y="0"/>
            <a:ext cx="525780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7561580" y="765175"/>
            <a:ext cx="4433570" cy="1796415"/>
          </a:xfrm>
        </p:spPr>
        <p:txBody>
          <a:bodyPr/>
          <a:lstStyle/>
          <a:p>
            <a:pPr algn="l">
              <a:lnSpc>
                <a:spcPct val="130000"/>
              </a:lnSpc>
              <a:buClrTx/>
              <a:buSzTx/>
              <a:buFontTx/>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6</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成熟企业对自身人力资源数字化转型效果的</a:t>
            </a:r>
            <a:br>
              <a:rPr lang="zh-CN" altLang="en-US" sz="2800" b="1" dirty="0">
                <a:solidFill>
                  <a:schemeClr val="bg1"/>
                </a:solidFill>
                <a:sym typeface="+mn-ea"/>
              </a:rPr>
            </a:br>
            <a:r>
              <a:rPr lang="zh-CN" altLang="en-US" sz="2800" b="1" dirty="0">
                <a:sym typeface="+mn-ea"/>
              </a:rPr>
              <a:t>满意度远高于平均水平</a:t>
            </a:r>
            <a:endParaRPr lang="zh-CN" altLang="en-US" sz="2800" b="1" dirty="0">
              <a:sym typeface="+mn-ea"/>
            </a:endParaRPr>
          </a:p>
        </p:txBody>
      </p:sp>
      <p:sp>
        <p:nvSpPr>
          <p:cNvPr id="5" name="文本占位符 4"/>
          <p:cNvSpPr>
            <a:spLocks noGrp="1"/>
          </p:cNvSpPr>
          <p:nvPr>
            <p:ph type="body" sz="quarter" idx="4294967295"/>
            <p:custDataLst>
              <p:tags r:id="rId3"/>
            </p:custDataLst>
          </p:nvPr>
        </p:nvSpPr>
        <p:spPr>
          <a:xfrm>
            <a:off x="553085" y="2996565"/>
            <a:ext cx="5942330" cy="962025"/>
          </a:xfrm>
        </p:spPr>
        <p:txBody>
          <a:bodyPr anchor="t" anchorCtr="0">
            <a:noAutofit/>
          </a:bodyPr>
          <a:lstStyle/>
          <a:p>
            <a:pPr marL="0" indent="0">
              <a:lnSpc>
                <a:spcPct val="130000"/>
              </a:lnSpc>
              <a:buNone/>
            </a:pP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ctr">
              <a:lnSpc>
                <a:spcPct val="130000"/>
              </a:lnSpc>
              <a:buNone/>
            </a:pPr>
            <a:r>
              <a:rPr lang="zh-CN" altLang="en-US" sz="1200" b="1" u="sng" dirty="0">
                <a:solidFill>
                  <a:srgbClr val="F88B17"/>
                </a:solidFill>
                <a:latin typeface="微软雅黑" panose="020B0503020204020204" pitchFamily="34" charset="-122"/>
                <a:ea typeface="微软雅黑" panose="020B0503020204020204" pitchFamily="34" charset="-122"/>
                <a:cs typeface="微软雅黑" panose="020B0503020204020204" pitchFamily="34" charset="-122"/>
                <a:sym typeface="+mn-ea"/>
              </a:rPr>
              <a:t>行业差异</a:t>
            </a:r>
            <a:endParaRPr lang="zh-CN" altLang="en-US" sz="1200" b="1" u="sng" dirty="0">
              <a:solidFill>
                <a:srgbClr val="F88B1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30000"/>
              </a:lnSpc>
              <a:buNone/>
            </a:pPr>
            <a:r>
              <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行业差异来看，批发零售业表现最差，建筑及房地产业比较一般，其他行业效果较好。</a:t>
            </a:r>
            <a:endPar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294967295"/>
            <p:custDataLst>
              <p:tags r:id="rId4"/>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118110" y="139065"/>
            <a:ext cx="1644650" cy="741680"/>
            <a:chOff x="16345" y="219"/>
            <a:chExt cx="2590" cy="1168"/>
          </a:xfrm>
        </p:grpSpPr>
        <p:pic>
          <p:nvPicPr>
            <p:cNvPr id="6" name="图片 5" descr="GHRLIB logo新 V2-01"/>
            <p:cNvPicPr>
              <a:picLocks noChangeAspect="1"/>
            </p:cNvPicPr>
            <p:nvPr userDrawn="1"/>
          </p:nvPicPr>
          <p:blipFill>
            <a:blip r:embed="rId5"/>
            <a:stretch>
              <a:fillRect/>
            </a:stretch>
          </p:blipFill>
          <p:spPr>
            <a:xfrm>
              <a:off x="17767" y="219"/>
              <a:ext cx="1168" cy="1168"/>
            </a:xfrm>
            <a:prstGeom prst="rect">
              <a:avLst/>
            </a:prstGeom>
          </p:spPr>
        </p:pic>
        <p:pic>
          <p:nvPicPr>
            <p:cNvPr id="13" name="图片 12"/>
            <p:cNvPicPr>
              <a:picLocks noChangeAspect="1"/>
            </p:cNvPicPr>
            <p:nvPr userDrawn="1"/>
          </p:nvPicPr>
          <p:blipFill rotWithShape="1">
            <a:blip r:embed="rId6">
              <a:extLst>
                <a:ext uri="{28A0092B-C50C-407E-A947-70E740481C1C}">
                  <a14:useLocalDpi xmlns:a14="http://schemas.microsoft.com/office/drawing/2010/main" val="0"/>
                </a:ext>
              </a:extLst>
            </a:blip>
            <a:srcRect l="22906" t="22163" r="24688" b="23573"/>
            <a:stretch>
              <a:fillRect/>
            </a:stretch>
          </p:blipFill>
          <p:spPr>
            <a:xfrm>
              <a:off x="16345" y="396"/>
              <a:ext cx="1533" cy="803"/>
            </a:xfrm>
            <a:prstGeom prst="rect">
              <a:avLst/>
            </a:prstGeom>
          </p:spPr>
        </p:pic>
      </p:grpSp>
      <p:graphicFrame>
        <p:nvGraphicFramePr>
          <p:cNvPr id="20" name="图表 19"/>
          <p:cNvGraphicFramePr/>
          <p:nvPr/>
        </p:nvGraphicFramePr>
        <p:xfrm>
          <a:off x="975995" y="1052830"/>
          <a:ext cx="4901565" cy="24428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图表 15"/>
          <p:cNvGraphicFramePr/>
          <p:nvPr/>
        </p:nvGraphicFramePr>
        <p:xfrm>
          <a:off x="488950" y="3850005"/>
          <a:ext cx="5468620" cy="2940050"/>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nvSpPr>
        <p:spPr>
          <a:xfrm>
            <a:off x="2352675" y="621030"/>
            <a:ext cx="2418080" cy="551180"/>
          </a:xfrm>
          <a:prstGeom prst="rect">
            <a:avLst/>
          </a:prstGeom>
          <a:noFill/>
        </p:spPr>
        <p:txBody>
          <a:bodyPr wrap="none" rtlCol="0" anchor="t">
            <a:spAutoFit/>
          </a:bodyPr>
          <a:p>
            <a:pPr algn="ctr">
              <a:lnSpc>
                <a:spcPct val="130000"/>
              </a:lnSpc>
            </a:pPr>
            <a:r>
              <a:rPr lang="zh-CN" altLang="en-US" sz="1200" b="1" i="1" u="sng" dirty="0">
                <a:solidFill>
                  <a:srgbClr val="F88B17"/>
                </a:solidFill>
                <a:latin typeface="微软雅黑" panose="020B0503020204020204" pitchFamily="34" charset="-122"/>
                <a:ea typeface="微软雅黑" panose="020B0503020204020204" pitchFamily="34" charset="-122"/>
                <a:cs typeface="微软雅黑" panose="020B0503020204020204" pitchFamily="34" charset="-122"/>
                <a:sym typeface="+mn-ea"/>
              </a:rPr>
              <a:t>企业性质差异</a:t>
            </a:r>
            <a:endParaRPr lang="zh-CN" altLang="en-US" sz="1200" b="1" i="1" u="sng" dirty="0">
              <a:solidFill>
                <a:srgbClr val="F88B1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国企的满意度明显高于外企和民企。</a:t>
            </a:r>
            <a:endParaRPr lang="zh-CN" altLang="en-US" sz="1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9175"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6601460" y="980440"/>
            <a:ext cx="5567680" cy="1796415"/>
          </a:xfrm>
        </p:spPr>
        <p:txBody>
          <a:bodyPr/>
          <a:lstStyle/>
          <a:p>
            <a:pPr algn="l">
              <a:lnSpc>
                <a:spcPct val="130000"/>
              </a:lnSpc>
              <a:buClrTx/>
              <a:buSzTx/>
              <a:buFontTx/>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人力资源数字化转型面临的</a:t>
            </a:r>
            <a:br>
              <a:rPr lang="zh-CN" altLang="en-US" sz="2800" b="1" dirty="0">
                <a:solidFill>
                  <a:schemeClr val="bg1"/>
                </a:solidFill>
                <a:sym typeface="+mn-ea"/>
              </a:rPr>
            </a:br>
            <a:r>
              <a:rPr lang="zh-CN" altLang="en-US" sz="2800" b="1" dirty="0">
                <a:solidFill>
                  <a:schemeClr val="bg1"/>
                </a:solidFill>
                <a:sym typeface="+mn-ea"/>
              </a:rPr>
              <a:t>最突出困扰是</a:t>
            </a:r>
            <a:r>
              <a:rPr lang="zh-CN" altLang="en-US" sz="2800" b="1" dirty="0">
                <a:solidFill>
                  <a:schemeClr val="tx1"/>
                </a:solidFill>
                <a:sym typeface="+mn-ea"/>
              </a:rPr>
              <a:t>“人”的问题</a:t>
            </a:r>
            <a:endParaRPr lang="zh-CN" altLang="en-US" sz="2800" b="1" dirty="0">
              <a:solidFill>
                <a:schemeClr val="tx1"/>
              </a:solidFill>
              <a:sym typeface="+mn-ea"/>
            </a:endParaRPr>
          </a:p>
        </p:txBody>
      </p:sp>
      <p:sp>
        <p:nvSpPr>
          <p:cNvPr id="5" name="文本占位符 4"/>
          <p:cNvSpPr>
            <a:spLocks noGrp="1"/>
          </p:cNvSpPr>
          <p:nvPr>
            <p:ph type="body" sz="quarter" idx="4294967295"/>
            <p:custDataLst>
              <p:tags r:id="rId2"/>
            </p:custDataLst>
          </p:nvPr>
        </p:nvSpPr>
        <p:spPr>
          <a:xfrm>
            <a:off x="6557645" y="4004945"/>
            <a:ext cx="5198745" cy="1891665"/>
          </a:xfrm>
        </p:spPr>
        <p:txBody>
          <a:bodyPr anchor="t" anchorCtr="0">
            <a:noAutofit/>
          </a:bodyPr>
          <a:lstStyle/>
          <a:p>
            <a:pPr>
              <a:lnSpc>
                <a:spcPct val="150000"/>
              </a:lnSpc>
            </a:pPr>
            <a:r>
              <a:rPr lang="zh-CN" altLang="en-US" sz="1400" dirty="0">
                <a:solidFill>
                  <a:schemeClr val="bg1"/>
                </a:solidFill>
                <a:sym typeface="+mn-ea"/>
              </a:rPr>
              <a:t>企业人力资源数字化转型过程中主要面临的问题是管理员或员工数字化素养不高、企业内部难以达成共识，集中在</a:t>
            </a:r>
            <a:r>
              <a:rPr lang="en-US" altLang="zh-CN" sz="1400" dirty="0">
                <a:solidFill>
                  <a:schemeClr val="bg1"/>
                </a:solidFill>
                <a:sym typeface="+mn-ea"/>
              </a:rPr>
              <a:t>“</a:t>
            </a:r>
            <a:r>
              <a:rPr lang="zh-CN" altLang="en-US" sz="1400" dirty="0">
                <a:solidFill>
                  <a:schemeClr val="bg1"/>
                </a:solidFill>
                <a:sym typeface="+mn-ea"/>
              </a:rPr>
              <a:t>人</a:t>
            </a:r>
            <a:r>
              <a:rPr lang="en-US" altLang="zh-CN" sz="1400" dirty="0">
                <a:solidFill>
                  <a:schemeClr val="bg1"/>
                </a:solidFill>
                <a:sym typeface="+mn-ea"/>
              </a:rPr>
              <a:t>”</a:t>
            </a:r>
            <a:r>
              <a:rPr lang="zh-CN" altLang="en-US" sz="1400" dirty="0">
                <a:solidFill>
                  <a:schemeClr val="bg1"/>
                </a:solidFill>
                <a:sym typeface="+mn-ea"/>
              </a:rPr>
              <a:t>的问题上。</a:t>
            </a:r>
            <a:endParaRPr lang="zh-CN" altLang="en-US" sz="1400" dirty="0">
              <a:solidFill>
                <a:schemeClr val="bg1"/>
              </a:solidFill>
              <a:sym typeface="+mn-ea"/>
            </a:endParaRPr>
          </a:p>
          <a:p>
            <a:pPr>
              <a:lnSpc>
                <a:spcPct val="150000"/>
              </a:lnSpc>
            </a:pPr>
            <a:r>
              <a:rPr lang="zh-CN" altLang="en-US" sz="1400" b="1" dirty="0">
                <a:solidFill>
                  <a:schemeClr val="bg1"/>
                </a:solidFill>
                <a:sym typeface="+mn-ea"/>
              </a:rPr>
              <a:t>数字化转型的重点努力方向</a:t>
            </a:r>
            <a:r>
              <a:rPr lang="zh-CN" altLang="en-US" sz="1400" dirty="0">
                <a:solidFill>
                  <a:schemeClr val="bg1"/>
                </a:solidFill>
                <a:sym typeface="+mn-ea"/>
              </a:rPr>
              <a:t>：提升组织成员对数字化转型的认知并达成共识，提升成员的数字化技能，重塑并支持业务发展。</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294967295"/>
            <p:custDataLst>
              <p:tags r:id="rId3"/>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118110" y="139065"/>
            <a:ext cx="1644650" cy="741680"/>
            <a:chOff x="16345" y="219"/>
            <a:chExt cx="2590" cy="1168"/>
          </a:xfrm>
        </p:grpSpPr>
        <p:pic>
          <p:nvPicPr>
            <p:cNvPr id="6" name="图片 5" descr="GHRLIB logo新 V2-01"/>
            <p:cNvPicPr>
              <a:picLocks noChangeAspect="1"/>
            </p:cNvPicPr>
            <p:nvPr userDrawn="1"/>
          </p:nvPicPr>
          <p:blipFill>
            <a:blip r:embed="rId4"/>
            <a:stretch>
              <a:fillRect/>
            </a:stretch>
          </p:blipFill>
          <p:spPr>
            <a:xfrm>
              <a:off x="17767" y="219"/>
              <a:ext cx="1168" cy="1168"/>
            </a:xfrm>
            <a:prstGeom prst="rect">
              <a:avLst/>
            </a:prstGeom>
          </p:spPr>
        </p:pic>
        <p:pic>
          <p:nvPicPr>
            <p:cNvPr id="13" name="图片 12"/>
            <p:cNvPicPr>
              <a:picLocks noChangeAspect="1"/>
            </p:cNvPicPr>
            <p:nvPr userDrawn="1"/>
          </p:nvPicPr>
          <p:blipFill rotWithShape="1">
            <a:blip r:embed="rId5">
              <a:extLst>
                <a:ext uri="{28A0092B-C50C-407E-A947-70E740481C1C}">
                  <a14:useLocalDpi xmlns:a14="http://schemas.microsoft.com/office/drawing/2010/main" val="0"/>
                </a:ext>
              </a:extLst>
            </a:blip>
            <a:srcRect l="22906" t="22163" r="24688" b="23573"/>
            <a:stretch>
              <a:fillRect/>
            </a:stretch>
          </p:blipFill>
          <p:spPr>
            <a:xfrm>
              <a:off x="16345" y="396"/>
              <a:ext cx="1533" cy="803"/>
            </a:xfrm>
            <a:prstGeom prst="rect">
              <a:avLst/>
            </a:prstGeom>
          </p:spPr>
        </p:pic>
      </p:grpSp>
      <p:grpSp>
        <p:nvGrpSpPr>
          <p:cNvPr id="10" name="组合 9"/>
          <p:cNvGrpSpPr/>
          <p:nvPr/>
        </p:nvGrpSpPr>
        <p:grpSpPr>
          <a:xfrm>
            <a:off x="47625" y="1557150"/>
            <a:ext cx="5746315" cy="3934354"/>
            <a:chOff x="90" y="4037"/>
            <a:chExt cx="11193" cy="4324"/>
          </a:xfrm>
        </p:grpSpPr>
        <p:graphicFrame>
          <p:nvGraphicFramePr>
            <p:cNvPr id="28" name="图表 27"/>
            <p:cNvGraphicFramePr/>
            <p:nvPr/>
          </p:nvGraphicFramePr>
          <p:xfrm>
            <a:off x="90" y="4989"/>
            <a:ext cx="11193" cy="3372"/>
          </p:xfrm>
          <a:graphic>
            <a:graphicData uri="http://schemas.openxmlformats.org/drawingml/2006/chart">
              <c:chart xmlns:c="http://schemas.openxmlformats.org/drawingml/2006/chart" xmlns:r="http://schemas.openxmlformats.org/officeDocument/2006/relationships" r:id="rId1"/>
            </a:graphicData>
          </a:graphic>
        </p:graphicFrame>
        <p:sp>
          <p:nvSpPr>
            <p:cNvPr id="18" name="文本框 17"/>
            <p:cNvSpPr txBox="1"/>
            <p:nvPr>
              <p:custDataLst>
                <p:tags r:id="rId6"/>
              </p:custDataLst>
            </p:nvPr>
          </p:nvSpPr>
          <p:spPr>
            <a:xfrm>
              <a:off x="1401" y="4037"/>
              <a:ext cx="9262" cy="574"/>
            </a:xfrm>
            <a:prstGeom prst="rect">
              <a:avLst/>
            </a:prstGeom>
            <a:noFill/>
          </p:spPr>
          <p:txBody>
            <a:bodyPr wrap="square" rtlCol="0">
              <a:spAutoFit/>
            </a:bodyPr>
            <a:p>
              <a:pPr algn="ctr"/>
              <a:r>
                <a:rPr lang="zh-CN" altLang="en-US" sz="1400" b="1" dirty="0">
                  <a:solidFill>
                    <a:schemeClr val="dk1"/>
                  </a:solidFill>
                  <a:cs typeface="+mn-ea"/>
                  <a:sym typeface="+mn-lt"/>
                </a:rPr>
                <a:t>人力资源领域的数字化转型过程中，</a:t>
              </a:r>
              <a:endParaRPr lang="zh-CN" altLang="en-US" sz="1400" b="1" dirty="0">
                <a:solidFill>
                  <a:schemeClr val="dk1"/>
                </a:solidFill>
                <a:cs typeface="+mn-ea"/>
                <a:sym typeface="+mn-lt"/>
              </a:endParaRPr>
            </a:p>
            <a:p>
              <a:pPr algn="ctr"/>
              <a:r>
                <a:rPr lang="zh-CN" altLang="en-US" sz="1400" b="1" dirty="0">
                  <a:solidFill>
                    <a:schemeClr val="dk1"/>
                  </a:solidFill>
                  <a:cs typeface="+mn-ea"/>
                  <a:sym typeface="+mn-lt"/>
                </a:rPr>
                <a:t>遇到过以下哪些方面的难题或困扰</a:t>
              </a:r>
              <a:r>
                <a:rPr lang="en-US" altLang="zh-CN" sz="1400" b="1" dirty="0">
                  <a:solidFill>
                    <a:schemeClr val="dk1"/>
                  </a:solidFill>
                  <a:cs typeface="+mn-ea"/>
                  <a:sym typeface="+mn-lt"/>
                </a:rPr>
                <a:t>?</a:t>
              </a:r>
              <a:endParaRPr lang="en-US" altLang="zh-CN" sz="1400" b="1" dirty="0">
                <a:solidFill>
                  <a:schemeClr val="dk1"/>
                </a:solidFill>
                <a:cs typeface="+mn-ea"/>
                <a:sym typeface="+mn-lt"/>
              </a:endParaRP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10755" y="0"/>
            <a:ext cx="490347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7837170" y="880745"/>
            <a:ext cx="4083685" cy="1796415"/>
          </a:xfrm>
        </p:spPr>
        <p:txBody>
          <a:bodyPr/>
          <a:lstStyle/>
          <a:p>
            <a:pPr algn="l">
              <a:lnSpc>
                <a:spcPct val="130000"/>
              </a:lnSpc>
              <a:buClrTx/>
              <a:buSzTx/>
              <a:buFontTx/>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人力资源数字化转型</a:t>
            </a:r>
            <a:br>
              <a:rPr lang="zh-CN" altLang="en-US" sz="2800" b="1" dirty="0">
                <a:solidFill>
                  <a:schemeClr val="bg1"/>
                </a:solidFill>
                <a:sym typeface="+mn-ea"/>
              </a:rPr>
            </a:br>
            <a:r>
              <a:rPr lang="zh-CN" altLang="en-US" sz="2800" b="1" dirty="0">
                <a:solidFill>
                  <a:schemeClr val="bg1"/>
                </a:solidFill>
                <a:sym typeface="+mn-ea"/>
              </a:rPr>
              <a:t>面临的最突出困扰是</a:t>
            </a:r>
            <a:br>
              <a:rPr lang="zh-CN" altLang="en-US" sz="2800" b="1" dirty="0">
                <a:solidFill>
                  <a:schemeClr val="bg1"/>
                </a:solidFill>
                <a:sym typeface="+mn-ea"/>
              </a:rPr>
            </a:br>
            <a:r>
              <a:rPr lang="zh-CN" altLang="en-US" sz="2800" b="1" dirty="0">
                <a:solidFill>
                  <a:schemeClr val="tx1"/>
                </a:solidFill>
                <a:sym typeface="+mn-ea"/>
              </a:rPr>
              <a:t>“人”的问题</a:t>
            </a:r>
            <a:endParaRPr lang="zh-CN" altLang="en-US" sz="2800" b="1" dirty="0">
              <a:solidFill>
                <a:schemeClr val="tx1"/>
              </a:solidFill>
              <a:sym typeface="+mn-ea"/>
            </a:endParaRPr>
          </a:p>
        </p:txBody>
      </p:sp>
      <p:sp>
        <p:nvSpPr>
          <p:cNvPr id="3" name="灯片编号占位符 2"/>
          <p:cNvSpPr>
            <a:spLocks noGrp="1"/>
          </p:cNvSpPr>
          <p:nvPr>
            <p:ph type="sldNum" sz="quarter" idx="4294967295"/>
            <p:custDataLst>
              <p:tags r:id="rId2"/>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9" name="组合 8"/>
          <p:cNvGrpSpPr/>
          <p:nvPr/>
        </p:nvGrpSpPr>
        <p:grpSpPr>
          <a:xfrm>
            <a:off x="118110" y="139065"/>
            <a:ext cx="1644650" cy="741680"/>
            <a:chOff x="16345" y="219"/>
            <a:chExt cx="2590" cy="1168"/>
          </a:xfrm>
        </p:grpSpPr>
        <p:pic>
          <p:nvPicPr>
            <p:cNvPr id="6" name="图片 5" descr="GHRLIB logo新 V2-01"/>
            <p:cNvPicPr>
              <a:picLocks noChangeAspect="1"/>
            </p:cNvPicPr>
            <p:nvPr userDrawn="1"/>
          </p:nvPicPr>
          <p:blipFill>
            <a:blip r:embed="rId3"/>
            <a:stretch>
              <a:fillRect/>
            </a:stretch>
          </p:blipFill>
          <p:spPr>
            <a:xfrm>
              <a:off x="17767" y="219"/>
              <a:ext cx="1168" cy="1168"/>
            </a:xfrm>
            <a:prstGeom prst="rect">
              <a:avLst/>
            </a:prstGeom>
          </p:spPr>
        </p:pic>
        <p:pic>
          <p:nvPicPr>
            <p:cNvPr id="13" name="图片 12"/>
            <p:cNvPicPr>
              <a:picLocks noChangeAspect="1"/>
            </p:cNvPicPr>
            <p:nvPr userDrawn="1"/>
          </p:nvPicPr>
          <p:blipFill rotWithShape="1">
            <a:blip r:embed="rId4">
              <a:extLst>
                <a:ext uri="{28A0092B-C50C-407E-A947-70E740481C1C}">
                  <a14:useLocalDpi xmlns:a14="http://schemas.microsoft.com/office/drawing/2010/main" val="0"/>
                </a:ext>
              </a:extLst>
            </a:blip>
            <a:srcRect l="22906" t="22163" r="24688" b="23573"/>
            <a:stretch>
              <a:fillRect/>
            </a:stretch>
          </p:blipFill>
          <p:spPr>
            <a:xfrm>
              <a:off x="16345" y="396"/>
              <a:ext cx="1533" cy="803"/>
            </a:xfrm>
            <a:prstGeom prst="rect">
              <a:avLst/>
            </a:prstGeom>
          </p:spPr>
        </p:pic>
      </p:grpSp>
      <p:graphicFrame>
        <p:nvGraphicFramePr>
          <p:cNvPr id="7" name="图表 6"/>
          <p:cNvGraphicFramePr/>
          <p:nvPr/>
        </p:nvGraphicFramePr>
        <p:xfrm>
          <a:off x="1233170" y="2677160"/>
          <a:ext cx="4885690" cy="3477895"/>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占位符 4"/>
          <p:cNvSpPr txBox="1"/>
          <p:nvPr>
            <p:custDataLst>
              <p:tags r:id="rId5"/>
            </p:custDataLst>
          </p:nvPr>
        </p:nvSpPr>
        <p:spPr>
          <a:xfrm>
            <a:off x="1359535" y="1035685"/>
            <a:ext cx="4632960" cy="1204595"/>
          </a:xfrm>
          <a:prstGeom prst="rect">
            <a:avLst/>
          </a:prstGeom>
        </p:spPr>
        <p:txBody>
          <a:bodyPr anchor="t" anchorCtr="0">
            <a:normAutofit fontScale="97500"/>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zh-CN" altLang="en-US" sz="1200" b="1" i="1" u="sng" dirty="0">
                <a:solidFill>
                  <a:schemeClr val="accent2"/>
                </a:solidFill>
                <a:latin typeface="微软雅黑" panose="020B0503020204020204" pitchFamily="34" charset="-122"/>
                <a:ea typeface="微软雅黑" panose="020B0503020204020204" pitchFamily="34" charset="-122"/>
                <a:cs typeface="+mj-cs"/>
              </a:rPr>
              <a:t>企业性质差异</a:t>
            </a:r>
            <a:endParaRPr lang="zh-CN" altLang="en-US" sz="1200" b="1" i="1" u="sng" dirty="0">
              <a:solidFill>
                <a:schemeClr val="accent2"/>
              </a:solidFill>
              <a:latin typeface="微软雅黑" panose="020B0503020204020204" pitchFamily="34" charset="-122"/>
              <a:ea typeface="微软雅黑" panose="020B0503020204020204" pitchFamily="34" charset="-122"/>
              <a:cs typeface="+mj-cs"/>
            </a:endParaRPr>
          </a:p>
          <a:p>
            <a:pPr marL="0" indent="0" algn="l">
              <a:lnSpc>
                <a:spcPct val="150000"/>
              </a:lnSpc>
              <a:buNone/>
            </a:pPr>
            <a:r>
              <a:rPr lang="zh-CN" altLang="en-US" sz="1255" dirty="0">
                <a:solidFill>
                  <a:schemeClr val="dk1"/>
                </a:solidFill>
                <a:sym typeface="+mn-ea"/>
              </a:rPr>
              <a:t>外企在管理员或员工数字化素养不高、效果难以量化、企业创新性不够等方面阻碍较大，国企在ROI不高、没有合适的供应商方面的问题比较突出。</a:t>
            </a:r>
            <a:endParaRPr lang="zh-CN" altLang="en-US" sz="1255" dirty="0">
              <a:solidFill>
                <a:schemeClr val="dk1"/>
              </a:solidFill>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灰度收集 (92)"/>
          <p:cNvPicPr>
            <a:picLocks noChangeAspect="1"/>
          </p:cNvPicPr>
          <p:nvPr/>
        </p:nvPicPr>
        <p:blipFill>
          <a:blip r:embed="rId1">
            <a:grayscl/>
          </a:blip>
          <a:stretch>
            <a:fillRect/>
          </a:stretch>
        </p:blipFill>
        <p:spPr>
          <a:xfrm>
            <a:off x="0" y="0"/>
            <a:ext cx="12191365" cy="6838950"/>
          </a:xfrm>
          <a:prstGeom prst="rect">
            <a:avLst/>
          </a:prstGeom>
        </p:spPr>
      </p:pic>
      <p:sp>
        <p:nvSpPr>
          <p:cNvPr id="8" name="矩形 7"/>
          <p:cNvSpPr/>
          <p:nvPr/>
        </p:nvSpPr>
        <p:spPr>
          <a:xfrm>
            <a:off x="0" y="0"/>
            <a:ext cx="1221613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grpSp>
        <p:nvGrpSpPr>
          <p:cNvPr id="12" name="组合 11"/>
          <p:cNvGrpSpPr/>
          <p:nvPr/>
        </p:nvGrpSpPr>
        <p:grpSpPr>
          <a:xfrm>
            <a:off x="3070225" y="2925445"/>
            <a:ext cx="8028305" cy="869315"/>
            <a:chOff x="3931" y="5059"/>
            <a:chExt cx="12643" cy="1369"/>
          </a:xfrm>
        </p:grpSpPr>
        <p:sp>
          <p:nvSpPr>
            <p:cNvPr id="4" name="文本框 3"/>
            <p:cNvSpPr txBox="1"/>
            <p:nvPr/>
          </p:nvSpPr>
          <p:spPr>
            <a:xfrm>
              <a:off x="6296" y="5059"/>
              <a:ext cx="10278" cy="1369"/>
            </a:xfrm>
            <a:prstGeom prst="rect">
              <a:avLst/>
            </a:prstGeom>
            <a:noFill/>
          </p:spPr>
          <p:txBody>
            <a:bodyPr wrap="square" rtlCol="0">
              <a:spAutoFit/>
              <a:scene3d>
                <a:camera prst="orthographicFront"/>
                <a:lightRig rig="threePt" dir="t"/>
              </a:scene3d>
              <a:sp3d contourW="12700"/>
            </a:bodyPr>
            <a:p>
              <a:pPr algn="l">
                <a:lnSpc>
                  <a:spcPct val="115000"/>
                </a:lnSpc>
                <a:spcBef>
                  <a:spcPts val="0"/>
                </a:spcBef>
                <a:spcAft>
                  <a:spcPts val="0"/>
                </a:spcAft>
                <a:defRPr/>
              </a:pPr>
              <a:r>
                <a:rPr lang="zh-CN" altLang="en-US" sz="4400" b="1" dirty="0">
                  <a:solidFill>
                    <a:schemeClr val="bg1"/>
                  </a:solidFill>
                  <a:latin typeface="微软雅黑" panose="020B0503020204020204" pitchFamily="34" charset="-122"/>
                  <a:ea typeface="微软雅黑" panose="020B0503020204020204" pitchFamily="34" charset="-122"/>
                </a:rPr>
                <a:t>数字化与员工体验</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flipH="1">
              <a:off x="5680" y="5208"/>
              <a:ext cx="120" cy="1070"/>
            </a:xfrm>
            <a:prstGeom prst="rect">
              <a:avLst/>
            </a:prstGeom>
            <a:solidFill>
              <a:schemeClr val="bg1"/>
            </a:solidFill>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6" name="文本框 5"/>
            <p:cNvSpPr txBox="1"/>
            <p:nvPr/>
          </p:nvSpPr>
          <p:spPr>
            <a:xfrm>
              <a:off x="3931" y="5138"/>
              <a:ext cx="1636" cy="1210"/>
            </a:xfrm>
            <a:prstGeom prst="rect">
              <a:avLst/>
            </a:prstGeom>
            <a:noFill/>
          </p:spPr>
          <p:txBody>
            <a:bodyPr wrap="none" rtlCol="0">
              <a:spAutoFit/>
            </a:bodyPr>
            <a:p>
              <a:pPr algn="l"/>
              <a:r>
                <a:rPr lang="en-US" altLang="zh-CN" sz="4400" b="1" dirty="0">
                  <a:solidFill>
                    <a:schemeClr val="bg1"/>
                  </a:solidFill>
                  <a:latin typeface="微软雅黑" panose="020B0503020204020204" pitchFamily="34" charset="-122"/>
                  <a:ea typeface="微软雅黑" panose="020B0503020204020204" pitchFamily="34" charset="-122"/>
                  <a:sym typeface="+mn-ea"/>
                </a:rPr>
                <a:t>03 </a:t>
              </a:r>
              <a:endParaRPr lang="en-US" altLang="zh-CN" sz="4400" b="1"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16" name="组合 15"/>
          <p:cNvGrpSpPr/>
          <p:nvPr/>
        </p:nvGrpSpPr>
        <p:grpSpPr>
          <a:xfrm>
            <a:off x="9264015" y="-27305"/>
            <a:ext cx="2665095" cy="1245870"/>
            <a:chOff x="14589" y="-43"/>
            <a:chExt cx="4197" cy="1962"/>
          </a:xfrm>
        </p:grpSpPr>
        <p:pic>
          <p:nvPicPr>
            <p:cNvPr id="13" name="图片 12" descr="研究院logo短版-反白"/>
            <p:cNvPicPr>
              <a:picLocks noChangeAspect="1"/>
            </p:cNvPicPr>
            <p:nvPr/>
          </p:nvPicPr>
          <p:blipFill>
            <a:blip r:embed="rId2"/>
            <a:stretch>
              <a:fillRect/>
            </a:stretch>
          </p:blipFill>
          <p:spPr>
            <a:xfrm>
              <a:off x="14589"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547370" y="908685"/>
            <a:ext cx="5567680" cy="1796415"/>
          </a:xfrm>
        </p:spPr>
        <p:txBody>
          <a:body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数字化成熟企业</a:t>
            </a:r>
            <a:br>
              <a:rPr lang="zh-CN" altLang="en-US" sz="2800" b="1" dirty="0">
                <a:solidFill>
                  <a:schemeClr val="bg1"/>
                </a:solidFill>
                <a:sym typeface="+mn-ea"/>
              </a:rPr>
            </a:br>
            <a:r>
              <a:rPr lang="zh-CN" altLang="en-US" sz="2800" b="1" dirty="0">
                <a:solidFill>
                  <a:schemeClr val="tx1"/>
                </a:solidFill>
                <a:sym typeface="+mn-ea"/>
              </a:rPr>
              <a:t>对员工体验高度关注</a:t>
            </a:r>
            <a:endParaRPr lang="zh-CN" altLang="en-US" sz="2800" b="1" dirty="0">
              <a:solidFill>
                <a:schemeClr val="tx1"/>
              </a:solidFill>
              <a:sym typeface="+mn-ea"/>
            </a:endParaRPr>
          </a:p>
        </p:txBody>
      </p:sp>
      <p:sp>
        <p:nvSpPr>
          <p:cNvPr id="5" name="文本占位符 4"/>
          <p:cNvSpPr>
            <a:spLocks noGrp="1"/>
          </p:cNvSpPr>
          <p:nvPr>
            <p:ph type="body" sz="quarter" idx="4294967295"/>
            <p:custDataLst>
              <p:tags r:id="rId2"/>
            </p:custDataLst>
          </p:nvPr>
        </p:nvSpPr>
        <p:spPr>
          <a:xfrm>
            <a:off x="547370" y="3768090"/>
            <a:ext cx="4884420" cy="1891665"/>
          </a:xfrm>
        </p:spPr>
        <p:txBody>
          <a:bodyPr anchor="t" anchorCtr="0">
            <a:noAutofit/>
          </a:bodyPr>
          <a:lstStyle/>
          <a:p>
            <a:pPr>
              <a:lnSpc>
                <a:spcPct val="150000"/>
              </a:lnSpc>
            </a:pPr>
            <a:r>
              <a:rPr lang="zh-CN" altLang="en-US" sz="1400" dirty="0">
                <a:solidFill>
                  <a:schemeClr val="bg1"/>
                </a:solidFill>
                <a:sym typeface="+mn-ea"/>
              </a:rPr>
              <a:t>大部分企业对员工体验重视度都是比较高的，平均水平</a:t>
            </a:r>
            <a:r>
              <a:rPr lang="en-US" altLang="zh-CN" sz="1400" dirty="0">
                <a:solidFill>
                  <a:schemeClr val="bg1"/>
                </a:solidFill>
                <a:sym typeface="+mn-ea"/>
              </a:rPr>
              <a:t>top2</a:t>
            </a:r>
            <a:r>
              <a:rPr lang="zh-CN" altLang="en-US" sz="1400" dirty="0">
                <a:solidFill>
                  <a:schemeClr val="bg1"/>
                </a:solidFill>
                <a:sym typeface="+mn-ea"/>
              </a:rPr>
              <a:t>达到</a:t>
            </a:r>
            <a:r>
              <a:rPr lang="en-US" altLang="zh-CN" sz="1400" dirty="0">
                <a:solidFill>
                  <a:schemeClr val="bg1"/>
                </a:solidFill>
                <a:sym typeface="+mn-ea"/>
              </a:rPr>
              <a:t>70%</a:t>
            </a:r>
            <a:r>
              <a:rPr lang="zh-CN" altLang="en-US" sz="1400" dirty="0">
                <a:solidFill>
                  <a:schemeClr val="bg1"/>
                </a:solidFill>
                <a:sym typeface="+mn-ea"/>
              </a:rPr>
              <a:t>，数字化成熟企业的重视度明显更高，</a:t>
            </a:r>
            <a:r>
              <a:rPr lang="en-US" altLang="zh-CN" sz="1400" dirty="0">
                <a:solidFill>
                  <a:schemeClr val="bg1"/>
                </a:solidFill>
                <a:sym typeface="+mn-ea"/>
              </a:rPr>
              <a:t>top1</a:t>
            </a:r>
            <a:r>
              <a:rPr lang="zh-CN" altLang="en-US" sz="1400" dirty="0">
                <a:solidFill>
                  <a:schemeClr val="bg1"/>
                </a:solidFill>
                <a:sym typeface="+mn-ea"/>
              </a:rPr>
              <a:t>既达到</a:t>
            </a:r>
            <a:r>
              <a:rPr lang="en-US" altLang="zh-CN" sz="1400" dirty="0">
                <a:solidFill>
                  <a:schemeClr val="bg1"/>
                </a:solidFill>
                <a:sym typeface="+mn-ea"/>
              </a:rPr>
              <a:t>61%</a:t>
            </a:r>
            <a:r>
              <a:rPr lang="zh-CN" altLang="en-US" sz="1400" dirty="0">
                <a:solidFill>
                  <a:schemeClr val="bg1"/>
                </a:solidFill>
                <a:sym typeface="+mn-ea"/>
              </a:rPr>
              <a:t>，接近平均水平的</a:t>
            </a:r>
            <a:r>
              <a:rPr lang="en-US" altLang="zh-CN" sz="1400" dirty="0">
                <a:solidFill>
                  <a:schemeClr val="bg1"/>
                </a:solidFill>
                <a:sym typeface="+mn-ea"/>
              </a:rPr>
              <a:t>2</a:t>
            </a:r>
            <a:r>
              <a:rPr lang="zh-CN" altLang="en-US" sz="1400" dirty="0">
                <a:solidFill>
                  <a:schemeClr val="bg1"/>
                </a:solidFill>
                <a:sym typeface="+mn-ea"/>
              </a:rPr>
              <a:t>倍，</a:t>
            </a:r>
            <a:r>
              <a:rPr lang="zh-CN" altLang="en-US" sz="1400" b="1" dirty="0">
                <a:solidFill>
                  <a:schemeClr val="bg1"/>
                </a:solidFill>
                <a:sym typeface="+mn-ea"/>
              </a:rPr>
              <a:t>进一步表明了“人”作为第一资源的重要性已经在主流企业中达成了共识</a:t>
            </a:r>
            <a:r>
              <a:rPr lang="zh-CN" altLang="en-US" sz="1400" dirty="0">
                <a:solidFill>
                  <a:schemeClr val="bg1"/>
                </a:solidFill>
                <a:sym typeface="+mn-ea"/>
              </a:rPr>
              <a:t>。</a:t>
            </a:r>
            <a:endParaRPr lang="en-US" altLang="zh-CN" sz="1400" dirty="0">
              <a:solidFill>
                <a:schemeClr val="bg1"/>
              </a:solidFill>
            </a:endParaRPr>
          </a:p>
          <a:p>
            <a:pPr>
              <a:lnSpc>
                <a:spcPct val="150000"/>
              </a:lnSpc>
            </a:pPr>
            <a:r>
              <a:rPr lang="en-US" altLang="zh-CN" sz="1400" dirty="0">
                <a:solidFill>
                  <a:schemeClr val="bg1"/>
                </a:solidFill>
                <a:sym typeface="+mn-ea"/>
              </a:rPr>
              <a:t>IBM</a:t>
            </a:r>
            <a:r>
              <a:rPr lang="zh-CN" altLang="en-US" sz="1400" dirty="0">
                <a:solidFill>
                  <a:schemeClr val="bg1"/>
                </a:solidFill>
                <a:sym typeface="+mn-ea"/>
              </a:rPr>
              <a:t>的研究也表明：现在业务环境所面临的就是持续不断的颠覆，</a:t>
            </a:r>
            <a:r>
              <a:rPr lang="en-US" altLang="zh-CN" sz="1400" dirty="0">
                <a:solidFill>
                  <a:schemeClr val="bg1"/>
                </a:solidFill>
                <a:sym typeface="+mn-ea"/>
              </a:rPr>
              <a:t>HR</a:t>
            </a:r>
            <a:r>
              <a:rPr lang="zh-CN" altLang="en-US" sz="1400" dirty="0">
                <a:solidFill>
                  <a:schemeClr val="bg1"/>
                </a:solidFill>
                <a:sym typeface="+mn-ea"/>
              </a:rPr>
              <a:t>也正从</a:t>
            </a:r>
            <a:r>
              <a:rPr lang="en-US" altLang="zh-CN" sz="1400" dirty="0">
                <a:solidFill>
                  <a:schemeClr val="bg1"/>
                </a:solidFill>
                <a:sym typeface="+mn-ea"/>
              </a:rPr>
              <a:t>1.0</a:t>
            </a:r>
            <a:r>
              <a:rPr lang="zh-CN" altLang="en-US" sz="1400" dirty="0">
                <a:solidFill>
                  <a:schemeClr val="bg1"/>
                </a:solidFill>
                <a:sym typeface="+mn-ea"/>
              </a:rPr>
              <a:t>时代进入</a:t>
            </a:r>
            <a:r>
              <a:rPr lang="en-US" altLang="zh-CN" sz="1400" dirty="0">
                <a:solidFill>
                  <a:schemeClr val="bg1"/>
                </a:solidFill>
                <a:sym typeface="+mn-ea"/>
              </a:rPr>
              <a:t>3.0</a:t>
            </a:r>
            <a:r>
              <a:rPr lang="zh-CN" altLang="en-US" sz="1400" dirty="0">
                <a:solidFill>
                  <a:schemeClr val="bg1"/>
                </a:solidFill>
                <a:sym typeface="+mn-ea"/>
              </a:rPr>
              <a:t>时代，而员工体验是</a:t>
            </a:r>
            <a:r>
              <a:rPr lang="en-US" altLang="zh-CN" sz="1400" dirty="0">
                <a:solidFill>
                  <a:schemeClr val="bg1"/>
                </a:solidFill>
                <a:sym typeface="+mn-ea"/>
              </a:rPr>
              <a:t>3.0</a:t>
            </a:r>
            <a:r>
              <a:rPr lang="zh-CN" altLang="en-US" sz="1400" dirty="0">
                <a:solidFill>
                  <a:schemeClr val="bg1"/>
                </a:solidFill>
                <a:sym typeface="+mn-ea"/>
              </a:rPr>
              <a:t>时代的核心要素</a:t>
            </a:r>
            <a:r>
              <a:rPr lang="zh-CN" sz="1400" dirty="0">
                <a:solidFill>
                  <a:schemeClr val="bg1"/>
                </a:solidFill>
                <a:sym typeface="+mn-ea"/>
              </a:rPr>
              <a:t>。换言之，</a:t>
            </a:r>
            <a:r>
              <a:rPr lang="zh-CN" altLang="en-US" sz="1400" dirty="0">
                <a:solidFill>
                  <a:schemeClr val="bg1"/>
                </a:solidFill>
                <a:sym typeface="+mn-ea"/>
              </a:rPr>
              <a:t>员工体验高度依赖数字化手段成为必然趋势。</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
            <p:custDataLst>
              <p:tags r:id="rId3"/>
            </p:custDataLst>
          </p:nvPr>
        </p:nvSpPr>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aphicFrame>
        <p:nvGraphicFramePr>
          <p:cNvPr id="14" name="图表 13"/>
          <p:cNvGraphicFramePr/>
          <p:nvPr/>
        </p:nvGraphicFramePr>
        <p:xfrm>
          <a:off x="6671945" y="764540"/>
          <a:ext cx="5161915" cy="2146935"/>
        </p:xfrm>
        <a:graphic>
          <a:graphicData uri="http://schemas.openxmlformats.org/drawingml/2006/chart">
            <c:chart xmlns:c="http://schemas.openxmlformats.org/drawingml/2006/chart" xmlns:r="http://schemas.openxmlformats.org/officeDocument/2006/relationships" r:id="rId1"/>
          </a:graphicData>
        </a:graphic>
      </p:graphicFrame>
      <p:pic>
        <p:nvPicPr>
          <p:cNvPr id="8" name="图片 7"/>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6701790" y="3444240"/>
            <a:ext cx="5126990" cy="3011170"/>
          </a:xfrm>
          <a:prstGeom prst="rect">
            <a:avLst/>
          </a:prstGeom>
          <a:ln w="28575">
            <a:noFill/>
          </a:ln>
        </p:spPr>
      </p:pic>
      <p:sp>
        <p:nvSpPr>
          <p:cNvPr id="12" name="矩形 11"/>
          <p:cNvSpPr/>
          <p:nvPr/>
        </p:nvSpPr>
        <p:spPr>
          <a:xfrm>
            <a:off x="7524176" y="2901040"/>
            <a:ext cx="3637485" cy="368300"/>
          </a:xfrm>
          <a:prstGeom prst="rect">
            <a:avLst/>
          </a:prstGeom>
        </p:spPr>
        <p:txBody>
          <a:bodyPr wrap="square">
            <a:spAutoFit/>
          </a:bodyPr>
          <a:p>
            <a:pPr algn="ctr">
              <a:lnSpc>
                <a:spcPct val="150000"/>
              </a:lnSpc>
              <a:buClrTx/>
              <a:buSzTx/>
              <a:buFontTx/>
            </a:pPr>
            <a:r>
              <a:rPr lang="zh-CN" altLang="en-US" sz="1200" b="1">
                <a:solidFill>
                  <a:schemeClr val="tx1">
                    <a:lumMod val="50000"/>
                    <a:lumOff val="50000"/>
                  </a:schemeClr>
                </a:solidFill>
              </a:rPr>
              <a:t>人力资源的演变</a:t>
            </a:r>
            <a:endParaRPr lang="zh-CN" altLang="en-US" sz="1200" b="1">
              <a:solidFill>
                <a:schemeClr val="tx1">
                  <a:lumMod val="50000"/>
                  <a:lumOff val="50000"/>
                </a:schemeClr>
              </a:solidFill>
            </a:endParaRPr>
          </a:p>
        </p:txBody>
      </p:sp>
      <p:sp>
        <p:nvSpPr>
          <p:cNvPr id="7" name="矩形 6"/>
          <p:cNvSpPr/>
          <p:nvPr/>
        </p:nvSpPr>
        <p:spPr>
          <a:xfrm>
            <a:off x="7524176" y="6380840"/>
            <a:ext cx="3637485" cy="321945"/>
          </a:xfrm>
          <a:prstGeom prst="rect">
            <a:avLst/>
          </a:prstGeom>
        </p:spPr>
        <p:txBody>
          <a:bodyPr wrap="square">
            <a:spAutoFit/>
          </a:bodyPr>
          <a:p>
            <a:pPr algn="r">
              <a:lnSpc>
                <a:spcPct val="150000"/>
              </a:lnSpc>
            </a:pPr>
            <a:r>
              <a:rPr lang="en-US" altLang="zh-CN" sz="1000" spc="40" dirty="0">
                <a:solidFill>
                  <a:schemeClr val="bg1">
                    <a:lumMod val="65000"/>
                  </a:schemeClr>
                </a:solidFill>
                <a:latin typeface="微软雅黑" panose="020B0503020204020204" pitchFamily="34" charset="-122"/>
                <a:ea typeface="微软雅黑" panose="020B0503020204020204" pitchFamily="34" charset="-122"/>
                <a:cs typeface="宋体" panose="02010600030101010101" pitchFamily="2" charset="-122"/>
              </a:rPr>
              <a:t>IBM</a:t>
            </a:r>
            <a:r>
              <a:rPr lang="zh-CN" altLang="en-US" sz="1000" spc="40" dirty="0">
                <a:solidFill>
                  <a:schemeClr val="bg1">
                    <a:lumMod val="65000"/>
                  </a:schemeClr>
                </a:solidFill>
                <a:latin typeface="微软雅黑" panose="020B0503020204020204" pitchFamily="34" charset="-122"/>
                <a:ea typeface="微软雅黑" panose="020B0503020204020204" pitchFamily="34" charset="-122"/>
                <a:cs typeface="宋体" panose="02010600030101010101" pitchFamily="2" charset="-122"/>
              </a:rPr>
              <a:t>商业价值研究院</a:t>
            </a:r>
            <a:r>
              <a:rPr lang="en-US" altLang="zh-CN" sz="1000" spc="40" dirty="0">
                <a:solidFill>
                  <a:schemeClr val="bg1">
                    <a:lumMod val="65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000" spc="40" dirty="0">
                <a:solidFill>
                  <a:schemeClr val="bg1">
                    <a:lumMod val="65000"/>
                  </a:schemeClr>
                </a:solidFill>
                <a:latin typeface="微软雅黑" panose="020B0503020204020204" pitchFamily="34" charset="-122"/>
                <a:ea typeface="微软雅黑" panose="020B0503020204020204" pitchFamily="34" charset="-122"/>
                <a:cs typeface="宋体" panose="02010600030101010101" pitchFamily="2" charset="-122"/>
              </a:rPr>
              <a:t>加速</a:t>
            </a:r>
            <a:r>
              <a:rPr lang="en-US" altLang="zh-CN" sz="1000" spc="40" dirty="0">
                <a:solidFill>
                  <a:schemeClr val="bg1">
                    <a:lumMod val="65000"/>
                  </a:schemeClr>
                </a:solidFill>
                <a:latin typeface="微软雅黑" panose="020B0503020204020204" pitchFamily="34" charset="-122"/>
                <a:ea typeface="微软雅黑" panose="020B0503020204020204" pitchFamily="34" charset="-122"/>
                <a:cs typeface="宋体" panose="02010600030101010101" pitchFamily="2" charset="-122"/>
              </a:rPr>
              <a:t>HR3.0</a:t>
            </a:r>
            <a:r>
              <a:rPr lang="zh-CN" altLang="en-US" sz="1000" spc="40" dirty="0">
                <a:solidFill>
                  <a:schemeClr val="bg1">
                    <a:lumMod val="65000"/>
                  </a:schemeClr>
                </a:solidFill>
                <a:latin typeface="微软雅黑" panose="020B0503020204020204" pitchFamily="34" charset="-122"/>
                <a:ea typeface="微软雅黑" panose="020B0503020204020204" pitchFamily="34" charset="-122"/>
                <a:cs typeface="宋体" panose="02010600030101010101" pitchFamily="2" charset="-122"/>
              </a:rPr>
              <a:t>转型之旅</a:t>
            </a:r>
            <a:r>
              <a:rPr lang="en-US" altLang="zh-CN" sz="1000" spc="40" dirty="0">
                <a:solidFill>
                  <a:schemeClr val="bg1">
                    <a:lumMod val="65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000" spc="40" dirty="0">
                <a:solidFill>
                  <a:schemeClr val="bg1">
                    <a:lumMod val="65000"/>
                  </a:schemeClr>
                </a:solidFill>
                <a:latin typeface="微软雅黑" panose="020B0503020204020204" pitchFamily="34" charset="-122"/>
                <a:ea typeface="微软雅黑" panose="020B0503020204020204" pitchFamily="34" charset="-122"/>
                <a:cs typeface="宋体" panose="02010600030101010101" pitchFamily="2" charset="-122"/>
              </a:rPr>
              <a:t>中国洞察</a:t>
            </a:r>
            <a:r>
              <a:rPr lang="en-US" altLang="zh-CN" sz="1000" spc="40" dirty="0">
                <a:solidFill>
                  <a:schemeClr val="bg1">
                    <a:lumMod val="65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zh-CN" sz="1000" spc="40" dirty="0">
              <a:solidFill>
                <a:schemeClr val="bg1">
                  <a:lumMod val="6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文本框 8"/>
          <p:cNvSpPr txBox="1"/>
          <p:nvPr/>
        </p:nvSpPr>
        <p:spPr>
          <a:xfrm>
            <a:off x="6856730" y="3210560"/>
            <a:ext cx="4972050" cy="245110"/>
          </a:xfrm>
          <a:prstGeom prst="rect">
            <a:avLst/>
          </a:prstGeom>
          <a:noFill/>
        </p:spPr>
        <p:txBody>
          <a:bodyPr wrap="square" rtlCol="0" anchor="t">
            <a:spAutoFit/>
          </a:bodyPr>
          <a:p>
            <a:r>
              <a:rPr lang="zh-CN" altLang="en-US" sz="1000"/>
              <a:t>世界上最好的公司正采取行动，大胆应用 HR 3.0 原则，以加快实现其转型速度和目标。</a:t>
            </a:r>
            <a:endParaRPr lang="zh-CN" altLang="en-US"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290695"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407670" y="908685"/>
            <a:ext cx="3782060" cy="1796415"/>
          </a:xfrm>
        </p:spPr>
        <p:txBody>
          <a:body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数字化成熟企业</a:t>
            </a:r>
            <a:br>
              <a:rPr lang="zh-CN" altLang="en-US" sz="2800" b="1" dirty="0">
                <a:solidFill>
                  <a:schemeClr val="bg1"/>
                </a:solidFill>
                <a:sym typeface="+mn-ea"/>
              </a:rPr>
            </a:br>
            <a:r>
              <a:rPr lang="zh-CN" altLang="en-US" sz="2800" b="1" dirty="0">
                <a:solidFill>
                  <a:schemeClr val="tx1"/>
                </a:solidFill>
                <a:sym typeface="+mn-ea"/>
              </a:rPr>
              <a:t>对员工体验高度关注</a:t>
            </a:r>
            <a:endParaRPr lang="zh-CN" altLang="en-US" sz="2800" b="1" dirty="0">
              <a:solidFill>
                <a:schemeClr val="tx1"/>
              </a:solidFill>
              <a:sym typeface="+mn-ea"/>
            </a:endParaRPr>
          </a:p>
        </p:txBody>
      </p:sp>
      <p:sp>
        <p:nvSpPr>
          <p:cNvPr id="3" name="灯片编号占位符 2"/>
          <p:cNvSpPr>
            <a:spLocks noGrp="1"/>
          </p:cNvSpPr>
          <p:nvPr>
            <p:ph type="sldNum" sz="quarter" idx="4"/>
            <p:custDataLst>
              <p:tags r:id="rId3"/>
            </p:custDataLst>
          </p:nvPr>
        </p:nvSpPr>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aphicFrame>
        <p:nvGraphicFramePr>
          <p:cNvPr id="8" name="图表 7"/>
          <p:cNvGraphicFramePr/>
          <p:nvPr/>
        </p:nvGraphicFramePr>
        <p:xfrm>
          <a:off x="4937125" y="4276725"/>
          <a:ext cx="6036310" cy="2446655"/>
        </p:xfrm>
        <a:graphic>
          <a:graphicData uri="http://schemas.openxmlformats.org/drawingml/2006/chart">
            <c:chart xmlns:c="http://schemas.openxmlformats.org/drawingml/2006/chart" xmlns:r="http://schemas.openxmlformats.org/officeDocument/2006/relationships" r:id="rId1"/>
          </a:graphicData>
        </a:graphic>
      </p:graphicFrame>
      <p:sp>
        <p:nvSpPr>
          <p:cNvPr id="12" name="文本框 11"/>
          <p:cNvSpPr txBox="1"/>
          <p:nvPr/>
        </p:nvSpPr>
        <p:spPr>
          <a:xfrm>
            <a:off x="5305425" y="3213220"/>
            <a:ext cx="5794058" cy="1383665"/>
          </a:xfrm>
          <a:prstGeom prst="rect">
            <a:avLst/>
          </a:prstGeom>
          <a:noFill/>
        </p:spPr>
        <p:txBody>
          <a:bodyPr wrap="square" rtlCol="0" anchor="t">
            <a:spAutoFit/>
          </a:bodyPr>
          <a:p>
            <a:pPr algn="ctr">
              <a:lnSpc>
                <a:spcPct val="150000"/>
              </a:lnSpc>
            </a:pPr>
            <a:r>
              <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rPr>
              <a:t>企业提升员工体验的目的</a:t>
            </a:r>
            <a:endParaRPr lang="en-US" altLang="zh-CN" sz="1200" b="1" i="1" u="sng" dirty="0">
              <a:solidFill>
                <a:schemeClr val="accent2"/>
              </a:solidFill>
              <a:latin typeface="微软雅黑" panose="020B0503020204020204" pitchFamily="34" charset="-122"/>
              <a:ea typeface="微软雅黑" panose="020B0503020204020204" pitchFamily="34" charset="-122"/>
              <a:cs typeface="+mj-cs"/>
              <a:sym typeface="+mn-ea"/>
            </a:endParaRPr>
          </a:p>
          <a:p>
            <a:pPr>
              <a:lnSpc>
                <a:spcPct val="150000"/>
              </a:lnSpc>
            </a:pPr>
            <a:r>
              <a:rPr lang="zh-CN" altLang="en-US" sz="1100" dirty="0">
                <a:solidFill>
                  <a:schemeClr val="dk1"/>
                </a:solidFill>
                <a:sym typeface="+mn-ea"/>
              </a:rPr>
              <a:t>企业提升员工体验的目的比较分散，提升员工工作效率的比例相对最高（这和企业数字化转型以提升敏捷性为主要目的的表现一致），其次是提升组织凝聚力；</a:t>
            </a:r>
            <a:endParaRPr lang="zh-CN" altLang="en-US" sz="1100" dirty="0">
              <a:solidFill>
                <a:schemeClr val="dk1"/>
              </a:solidFill>
              <a:sym typeface="+mn-ea"/>
            </a:endParaRPr>
          </a:p>
          <a:p>
            <a:pPr>
              <a:lnSpc>
                <a:spcPct val="150000"/>
              </a:lnSpc>
            </a:pPr>
            <a:r>
              <a:rPr lang="zh-CN" altLang="en-US" sz="1100" dirty="0">
                <a:solidFill>
                  <a:schemeClr val="dk1"/>
                </a:solidFill>
                <a:sym typeface="+mn-ea"/>
              </a:rPr>
              <a:t>值得指出的是，数字化成熟企业提升员工体验的目的更偏重于打造雇主品牌，吸引优秀人才，符合领军企业普遍关注雇主品牌的情况。</a:t>
            </a:r>
            <a:endParaRPr lang="zh-CN" altLang="en-US" sz="1100" dirty="0">
              <a:solidFill>
                <a:schemeClr val="dk1"/>
              </a:solidFill>
              <a:sym typeface="+mn-ea"/>
            </a:endParaRPr>
          </a:p>
        </p:txBody>
      </p:sp>
      <p:graphicFrame>
        <p:nvGraphicFramePr>
          <p:cNvPr id="13" name="图表 12"/>
          <p:cNvGraphicFramePr/>
          <p:nvPr/>
        </p:nvGraphicFramePr>
        <p:xfrm>
          <a:off x="5330825" y="1426210"/>
          <a:ext cx="5248910" cy="1619250"/>
        </p:xfrm>
        <a:graphic>
          <a:graphicData uri="http://schemas.openxmlformats.org/drawingml/2006/chart">
            <c:chart xmlns:c="http://schemas.openxmlformats.org/drawingml/2006/chart" xmlns:r="http://schemas.openxmlformats.org/officeDocument/2006/relationships" r:id="rId2"/>
          </a:graphicData>
        </a:graphic>
      </p:graphicFrame>
      <p:sp>
        <p:nvSpPr>
          <p:cNvPr id="14" name="文本框 13"/>
          <p:cNvSpPr txBox="1"/>
          <p:nvPr/>
        </p:nvSpPr>
        <p:spPr>
          <a:xfrm>
            <a:off x="5410200" y="621030"/>
            <a:ext cx="5689600" cy="875665"/>
          </a:xfrm>
          <a:prstGeom prst="rect">
            <a:avLst/>
          </a:prstGeom>
          <a:noFill/>
        </p:spPr>
        <p:txBody>
          <a:bodyPr wrap="square" rtlCol="0" anchor="t">
            <a:spAutoFit/>
          </a:bodyPr>
          <a:p>
            <a:pPr algn="ctr">
              <a:lnSpc>
                <a:spcPct val="150000"/>
              </a:lnSpc>
            </a:pPr>
            <a:r>
              <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rPr>
              <a:t>不重视员工体验的企业都是出于什么原因？</a:t>
            </a:r>
            <a:endPar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endParaRPr>
          </a:p>
          <a:p>
            <a:pPr>
              <a:lnSpc>
                <a:spcPct val="150000"/>
              </a:lnSpc>
            </a:pPr>
            <a:r>
              <a:rPr sz="1100" dirty="0">
                <a:solidFill>
                  <a:schemeClr val="dk1"/>
                </a:solidFill>
                <a:sym typeface="+mn-ea"/>
              </a:rPr>
              <a:t>对员工体验尚无过多关注、领导层不重视、公司经营状况一般是阻碍企业发展员工体验的主要原因。</a:t>
            </a:r>
            <a:endParaRPr sz="1100" dirty="0">
              <a:solidFill>
                <a:schemeClr val="dk1"/>
              </a:solidFill>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393825"/>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785495" y="342900"/>
            <a:ext cx="11046460" cy="708660"/>
          </a:xfrm>
        </p:spPr>
        <p:txBody>
          <a:bodyPr/>
          <a:lstStyle/>
          <a:p>
            <a:pPr>
              <a:lnSpc>
                <a:spcPct val="130000"/>
              </a:lnSpc>
            </a:pPr>
            <a:r>
              <a:rPr 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联合发布机构</a:t>
            </a:r>
            <a:endParaRPr lang="zh-CN"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灯片编号占位符 2"/>
          <p:cNvSpPr>
            <a:spLocks noGrp="1"/>
          </p:cNvSpPr>
          <p:nvPr>
            <p:ph type="sldNum" sz="quarter" idx="4294967295"/>
            <p:custDataLst>
              <p:tags r:id="rId1"/>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2"/>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
        <p:nvSpPr>
          <p:cNvPr id="5" name="hand-shake_1342"/>
          <p:cNvSpPr>
            <a:spLocks noChangeAspect="1"/>
          </p:cNvSpPr>
          <p:nvPr/>
        </p:nvSpPr>
        <p:spPr bwMode="auto">
          <a:xfrm>
            <a:off x="5843820" y="2346518"/>
            <a:ext cx="609685" cy="451048"/>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88862 h 440259"/>
              <a:gd name="T31" fmla="*/ 88862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8" h="4896">
                <a:moveTo>
                  <a:pt x="6608" y="638"/>
                </a:moveTo>
                <a:lnTo>
                  <a:pt x="6608" y="2638"/>
                </a:lnTo>
                <a:cubicBezTo>
                  <a:pt x="6608" y="2638"/>
                  <a:pt x="6180" y="2723"/>
                  <a:pt x="6092" y="2734"/>
                </a:cubicBezTo>
                <a:cubicBezTo>
                  <a:pt x="6004" y="2745"/>
                  <a:pt x="5728" y="2834"/>
                  <a:pt x="5528" y="2642"/>
                </a:cubicBezTo>
                <a:cubicBezTo>
                  <a:pt x="5219" y="2346"/>
                  <a:pt x="4122" y="1254"/>
                  <a:pt x="4122" y="1254"/>
                </a:cubicBezTo>
                <a:cubicBezTo>
                  <a:pt x="4122" y="1254"/>
                  <a:pt x="3932" y="1069"/>
                  <a:pt x="3629" y="1229"/>
                </a:cubicBezTo>
                <a:cubicBezTo>
                  <a:pt x="3350" y="1376"/>
                  <a:pt x="2936" y="1592"/>
                  <a:pt x="2764" y="1675"/>
                </a:cubicBezTo>
                <a:cubicBezTo>
                  <a:pt x="2437" y="1849"/>
                  <a:pt x="2167" y="1574"/>
                  <a:pt x="2167" y="1364"/>
                </a:cubicBezTo>
                <a:cubicBezTo>
                  <a:pt x="2167" y="1201"/>
                  <a:pt x="2269" y="1090"/>
                  <a:pt x="2414" y="1009"/>
                </a:cubicBezTo>
                <a:cubicBezTo>
                  <a:pt x="2808" y="770"/>
                  <a:pt x="3637" y="305"/>
                  <a:pt x="3983" y="121"/>
                </a:cubicBezTo>
                <a:cubicBezTo>
                  <a:pt x="4193" y="9"/>
                  <a:pt x="4344" y="0"/>
                  <a:pt x="4633" y="243"/>
                </a:cubicBezTo>
                <a:cubicBezTo>
                  <a:pt x="4988" y="541"/>
                  <a:pt x="5304" y="814"/>
                  <a:pt x="5304" y="814"/>
                </a:cubicBezTo>
                <a:cubicBezTo>
                  <a:pt x="5304" y="814"/>
                  <a:pt x="5407" y="900"/>
                  <a:pt x="5571" y="865"/>
                </a:cubicBezTo>
                <a:cubicBezTo>
                  <a:pt x="5975" y="780"/>
                  <a:pt x="6608" y="638"/>
                  <a:pt x="6608" y="638"/>
                </a:cubicBezTo>
                <a:close/>
                <a:moveTo>
                  <a:pt x="2241" y="4027"/>
                </a:moveTo>
                <a:cubicBezTo>
                  <a:pt x="2294" y="3891"/>
                  <a:pt x="2277" y="3738"/>
                  <a:pt x="2175" y="3633"/>
                </a:cubicBezTo>
                <a:cubicBezTo>
                  <a:pt x="2083" y="3540"/>
                  <a:pt x="1950" y="3515"/>
                  <a:pt x="1822" y="3544"/>
                </a:cubicBezTo>
                <a:cubicBezTo>
                  <a:pt x="1858" y="3418"/>
                  <a:pt x="1838" y="3283"/>
                  <a:pt x="1746" y="3188"/>
                </a:cubicBezTo>
                <a:cubicBezTo>
                  <a:pt x="1654" y="3095"/>
                  <a:pt x="1521" y="3070"/>
                  <a:pt x="1394" y="3099"/>
                </a:cubicBezTo>
                <a:cubicBezTo>
                  <a:pt x="1429" y="2973"/>
                  <a:pt x="1409" y="2838"/>
                  <a:pt x="1317" y="2744"/>
                </a:cubicBezTo>
                <a:cubicBezTo>
                  <a:pt x="1173" y="2596"/>
                  <a:pt x="924" y="2602"/>
                  <a:pt x="760" y="2758"/>
                </a:cubicBezTo>
                <a:cubicBezTo>
                  <a:pt x="597" y="2915"/>
                  <a:pt x="492" y="3198"/>
                  <a:pt x="638" y="3365"/>
                </a:cubicBezTo>
                <a:cubicBezTo>
                  <a:pt x="783" y="3531"/>
                  <a:pt x="950" y="3430"/>
                  <a:pt x="1077" y="3401"/>
                </a:cubicBezTo>
                <a:cubicBezTo>
                  <a:pt x="1042" y="3527"/>
                  <a:pt x="936" y="3645"/>
                  <a:pt x="1066" y="3810"/>
                </a:cubicBezTo>
                <a:cubicBezTo>
                  <a:pt x="1197" y="3975"/>
                  <a:pt x="1378" y="3875"/>
                  <a:pt x="1506" y="3846"/>
                </a:cubicBezTo>
                <a:cubicBezTo>
                  <a:pt x="1470" y="3972"/>
                  <a:pt x="1369" y="4101"/>
                  <a:pt x="1494" y="4254"/>
                </a:cubicBezTo>
                <a:cubicBezTo>
                  <a:pt x="1621" y="4408"/>
                  <a:pt x="1829" y="4326"/>
                  <a:pt x="1966" y="4283"/>
                </a:cubicBezTo>
                <a:cubicBezTo>
                  <a:pt x="1913" y="4419"/>
                  <a:pt x="1799" y="4566"/>
                  <a:pt x="1945" y="4730"/>
                </a:cubicBezTo>
                <a:cubicBezTo>
                  <a:pt x="2090" y="4896"/>
                  <a:pt x="2426" y="4819"/>
                  <a:pt x="2590" y="4663"/>
                </a:cubicBezTo>
                <a:cubicBezTo>
                  <a:pt x="2753" y="4506"/>
                  <a:pt x="2769" y="4258"/>
                  <a:pt x="2625" y="4110"/>
                </a:cubicBezTo>
                <a:cubicBezTo>
                  <a:pt x="2526" y="4008"/>
                  <a:pt x="2378" y="3985"/>
                  <a:pt x="2241" y="4027"/>
                </a:cubicBezTo>
                <a:close/>
                <a:moveTo>
                  <a:pt x="5233" y="2987"/>
                </a:moveTo>
                <a:cubicBezTo>
                  <a:pt x="4047" y="1802"/>
                  <a:pt x="4605" y="2359"/>
                  <a:pt x="3967" y="1720"/>
                </a:cubicBezTo>
                <a:cubicBezTo>
                  <a:pt x="3967" y="1720"/>
                  <a:pt x="3775" y="1529"/>
                  <a:pt x="3523" y="1640"/>
                </a:cubicBezTo>
                <a:cubicBezTo>
                  <a:pt x="3346" y="1718"/>
                  <a:pt x="3117" y="1824"/>
                  <a:pt x="2945" y="1905"/>
                </a:cubicBezTo>
                <a:cubicBezTo>
                  <a:pt x="2757" y="2004"/>
                  <a:pt x="2621" y="2034"/>
                  <a:pt x="2557" y="2034"/>
                </a:cubicBezTo>
                <a:cubicBezTo>
                  <a:pt x="2192" y="2031"/>
                  <a:pt x="1896" y="1738"/>
                  <a:pt x="1896" y="1373"/>
                </a:cubicBezTo>
                <a:cubicBezTo>
                  <a:pt x="1896" y="1137"/>
                  <a:pt x="2022" y="931"/>
                  <a:pt x="2209" y="814"/>
                </a:cubicBezTo>
                <a:cubicBezTo>
                  <a:pt x="2472" y="632"/>
                  <a:pt x="3078" y="310"/>
                  <a:pt x="3078" y="310"/>
                </a:cubicBezTo>
                <a:cubicBezTo>
                  <a:pt x="3078" y="310"/>
                  <a:pt x="2894" y="76"/>
                  <a:pt x="2489" y="76"/>
                </a:cubicBezTo>
                <a:cubicBezTo>
                  <a:pt x="2085" y="76"/>
                  <a:pt x="1240" y="629"/>
                  <a:pt x="1240" y="629"/>
                </a:cubicBezTo>
                <a:cubicBezTo>
                  <a:pt x="1240" y="629"/>
                  <a:pt x="1000" y="783"/>
                  <a:pt x="659" y="644"/>
                </a:cubicBezTo>
                <a:lnTo>
                  <a:pt x="0" y="415"/>
                </a:lnTo>
                <a:lnTo>
                  <a:pt x="0" y="2704"/>
                </a:lnTo>
                <a:cubicBezTo>
                  <a:pt x="0" y="2704"/>
                  <a:pt x="188" y="2758"/>
                  <a:pt x="357" y="2827"/>
                </a:cubicBezTo>
                <a:cubicBezTo>
                  <a:pt x="395" y="2719"/>
                  <a:pt x="457" y="2618"/>
                  <a:pt x="542" y="2535"/>
                </a:cubicBezTo>
                <a:cubicBezTo>
                  <a:pt x="822" y="2268"/>
                  <a:pt x="1287" y="2265"/>
                  <a:pt x="1542" y="2528"/>
                </a:cubicBezTo>
                <a:cubicBezTo>
                  <a:pt x="1619" y="2608"/>
                  <a:pt x="1673" y="2703"/>
                  <a:pt x="1700" y="2808"/>
                </a:cubicBezTo>
                <a:cubicBezTo>
                  <a:pt x="1803" y="2840"/>
                  <a:pt x="1896" y="2896"/>
                  <a:pt x="1971" y="2973"/>
                </a:cubicBezTo>
                <a:cubicBezTo>
                  <a:pt x="2048" y="3053"/>
                  <a:pt x="2101" y="3148"/>
                  <a:pt x="2129" y="3253"/>
                </a:cubicBezTo>
                <a:cubicBezTo>
                  <a:pt x="2231" y="3285"/>
                  <a:pt x="2324" y="3341"/>
                  <a:pt x="2399" y="3418"/>
                </a:cubicBezTo>
                <a:cubicBezTo>
                  <a:pt x="2484" y="3505"/>
                  <a:pt x="2540" y="3611"/>
                  <a:pt x="2566" y="3725"/>
                </a:cubicBezTo>
                <a:cubicBezTo>
                  <a:pt x="2674" y="3756"/>
                  <a:pt x="2771" y="3814"/>
                  <a:pt x="2849" y="3894"/>
                </a:cubicBezTo>
                <a:cubicBezTo>
                  <a:pt x="3002" y="4051"/>
                  <a:pt x="3056" y="4265"/>
                  <a:pt x="3023" y="4471"/>
                </a:cubicBezTo>
                <a:cubicBezTo>
                  <a:pt x="3024" y="4471"/>
                  <a:pt x="3024" y="4471"/>
                  <a:pt x="3024" y="4472"/>
                </a:cubicBezTo>
                <a:cubicBezTo>
                  <a:pt x="3027" y="4475"/>
                  <a:pt x="3119" y="4578"/>
                  <a:pt x="3177" y="4636"/>
                </a:cubicBezTo>
                <a:cubicBezTo>
                  <a:pt x="3290" y="4749"/>
                  <a:pt x="3475" y="4749"/>
                  <a:pt x="3588" y="4636"/>
                </a:cubicBezTo>
                <a:cubicBezTo>
                  <a:pt x="3700" y="4523"/>
                  <a:pt x="3701" y="4339"/>
                  <a:pt x="3588" y="4225"/>
                </a:cubicBezTo>
                <a:cubicBezTo>
                  <a:pt x="3584" y="4221"/>
                  <a:pt x="3180" y="3799"/>
                  <a:pt x="3213" y="3766"/>
                </a:cubicBezTo>
                <a:cubicBezTo>
                  <a:pt x="3245" y="3734"/>
                  <a:pt x="3759" y="4269"/>
                  <a:pt x="3769" y="4279"/>
                </a:cubicBezTo>
                <a:cubicBezTo>
                  <a:pt x="3882" y="4391"/>
                  <a:pt x="4066" y="4391"/>
                  <a:pt x="4179" y="4279"/>
                </a:cubicBezTo>
                <a:cubicBezTo>
                  <a:pt x="4292" y="4166"/>
                  <a:pt x="4292" y="3981"/>
                  <a:pt x="4179" y="3868"/>
                </a:cubicBezTo>
                <a:cubicBezTo>
                  <a:pt x="4174" y="3863"/>
                  <a:pt x="4151" y="3841"/>
                  <a:pt x="4142" y="3832"/>
                </a:cubicBezTo>
                <a:cubicBezTo>
                  <a:pt x="4142" y="3832"/>
                  <a:pt x="3632" y="3378"/>
                  <a:pt x="3671" y="3339"/>
                </a:cubicBezTo>
                <a:cubicBezTo>
                  <a:pt x="3710" y="3300"/>
                  <a:pt x="4343" y="3891"/>
                  <a:pt x="4345" y="3891"/>
                </a:cubicBezTo>
                <a:cubicBezTo>
                  <a:pt x="4458" y="3993"/>
                  <a:pt x="4634" y="3992"/>
                  <a:pt x="4743" y="3883"/>
                </a:cubicBezTo>
                <a:cubicBezTo>
                  <a:pt x="4850" y="3776"/>
                  <a:pt x="4852" y="3608"/>
                  <a:pt x="4758" y="3494"/>
                </a:cubicBezTo>
                <a:cubicBezTo>
                  <a:pt x="4756" y="3488"/>
                  <a:pt x="4275" y="2986"/>
                  <a:pt x="4312" y="2948"/>
                </a:cubicBezTo>
                <a:cubicBezTo>
                  <a:pt x="4351" y="2910"/>
                  <a:pt x="4826" y="3400"/>
                  <a:pt x="4827" y="3401"/>
                </a:cubicBezTo>
                <a:cubicBezTo>
                  <a:pt x="4940" y="3513"/>
                  <a:pt x="5124" y="3513"/>
                  <a:pt x="5238" y="3401"/>
                </a:cubicBezTo>
                <a:cubicBezTo>
                  <a:pt x="5350" y="3288"/>
                  <a:pt x="5350" y="3103"/>
                  <a:pt x="5238" y="2990"/>
                </a:cubicBezTo>
                <a:cubicBezTo>
                  <a:pt x="5236" y="2989"/>
                  <a:pt x="5234" y="2988"/>
                  <a:pt x="5233" y="2987"/>
                </a:cubicBezTo>
                <a:close/>
              </a:path>
            </a:pathLst>
          </a:custGeom>
          <a:solidFill>
            <a:schemeClr val="bg1">
              <a:lumMod val="85000"/>
            </a:schemeClr>
          </a:solidFill>
          <a:ln>
            <a:noFill/>
          </a:ln>
        </p:spPr>
      </p:sp>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22906" t="22163" r="24688" b="23573"/>
          <a:stretch>
            <a:fillRect/>
          </a:stretch>
        </p:blipFill>
        <p:spPr>
          <a:xfrm>
            <a:off x="2681326" y="1773020"/>
            <a:ext cx="2737246" cy="1433795"/>
          </a:xfrm>
          <a:prstGeom prst="rect">
            <a:avLst/>
          </a:prstGeom>
        </p:spPr>
      </p:pic>
      <p:sp>
        <p:nvSpPr>
          <p:cNvPr id="15" name="矩形 14"/>
          <p:cNvSpPr/>
          <p:nvPr/>
        </p:nvSpPr>
        <p:spPr>
          <a:xfrm>
            <a:off x="2064385" y="5229225"/>
            <a:ext cx="7910830" cy="96837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a:spAutoFit/>
          </a:bodyPr>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环球人力资源智库（GHR）</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新媒体平台为160+万人力资源从业者提供HR专业知识、大咖经验、行业动态和创新实践的分享。我们致力于整合全球优质资源，传播最新理念与实操方法，陪伴中国HR下一个十年的成长，推动中国企业人力资源效能提升和组织转型。</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a:xfrm>
            <a:off x="2064385" y="3390900"/>
            <a:ext cx="7910830" cy="124523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a:spAutoFit/>
          </a:bodyPr>
          <a:p>
            <a:pPr indent="0">
              <a:lnSpc>
                <a:spcPct val="150000"/>
              </a:lnSpc>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关爱通研究院</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是中智关爱通旗下专业人力资源前沿研究和数据洞察中心，秉持“思考</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洞察</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分享”的核心理念，依托关爱通在人力资源行业有深刻理解、丰富经验的咨询顾问，聚焦人力资源行业热点话题，致力于市场、政策等前沿信息的洞察与思考，定期开展调研并分享成果，助力企业实现对组织和员工的健康、良性、可持续发展。截至</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年，关爱通研究院已连续</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年为中国最有温度的雇主品牌“</a:t>
            </a:r>
            <a:r>
              <a:rPr lang="el-GR" altLang="zh-CN" sz="1200" dirty="0">
                <a:latin typeface="微软雅黑" panose="020B0503020204020204" pitchFamily="34" charset="-122"/>
                <a:ea typeface="微软雅黑" panose="020B0503020204020204" pitchFamily="34" charset="-122"/>
                <a:cs typeface="微软雅黑" panose="020B0503020204020204" pitchFamily="34" charset="-122"/>
              </a:rPr>
              <a:t>α</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i</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优质职场”评选提供专业评审意见。</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8" name="图片 17" descr="GHRLIB logo新 V2-01"/>
          <p:cNvPicPr>
            <a:picLocks noChangeAspect="1"/>
          </p:cNvPicPr>
          <p:nvPr/>
        </p:nvPicPr>
        <p:blipFill>
          <a:blip r:embed="rId5"/>
          <a:stretch>
            <a:fillRect/>
          </a:stretch>
        </p:blipFill>
        <p:spPr>
          <a:xfrm>
            <a:off x="6878955" y="1391920"/>
            <a:ext cx="2195830" cy="219583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332105" y="908685"/>
            <a:ext cx="5567680" cy="1796415"/>
          </a:xfrm>
        </p:spPr>
        <p:txBody>
          <a:body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600" b="1" dirty="0">
                <a:solidFill>
                  <a:schemeClr val="bg1"/>
                </a:solidFill>
                <a:sym typeface="+mn-ea"/>
              </a:rPr>
              <a:t>企业最关注</a:t>
            </a:r>
            <a:r>
              <a:rPr lang="zh-CN" altLang="en-US" sz="2600" b="1" dirty="0">
                <a:solidFill>
                  <a:schemeClr val="tx1"/>
                </a:solidFill>
                <a:sym typeface="+mn-ea"/>
              </a:rPr>
              <a:t>员工福利</a:t>
            </a:r>
            <a:r>
              <a:rPr lang="zh-CN" altLang="en-US" sz="2600" b="1" dirty="0">
                <a:solidFill>
                  <a:schemeClr val="bg1"/>
                </a:solidFill>
                <a:sym typeface="+mn-ea"/>
              </a:rPr>
              <a:t>方面的员工体验</a:t>
            </a:r>
            <a:br>
              <a:rPr lang="zh-CN" altLang="en-US" sz="2400" b="1" dirty="0">
                <a:solidFill>
                  <a:schemeClr val="bg1"/>
                </a:solidFill>
                <a:sym typeface="+mn-ea"/>
              </a:rPr>
            </a:br>
            <a:endParaRPr lang="zh-CN" altLang="en-US" sz="1800" b="1" dirty="0">
              <a:solidFill>
                <a:schemeClr val="bg1"/>
              </a:solidFill>
              <a:sym typeface="+mn-ea"/>
            </a:endParaRPr>
          </a:p>
        </p:txBody>
      </p:sp>
      <p:sp>
        <p:nvSpPr>
          <p:cNvPr id="5" name="文本占位符 4"/>
          <p:cNvSpPr>
            <a:spLocks noGrp="1"/>
          </p:cNvSpPr>
          <p:nvPr>
            <p:ph type="body" sz="quarter" idx="4294967295"/>
            <p:custDataLst>
              <p:tags r:id="rId2"/>
            </p:custDataLst>
          </p:nvPr>
        </p:nvSpPr>
        <p:spPr>
          <a:xfrm>
            <a:off x="332105" y="3839845"/>
            <a:ext cx="5563235" cy="1891665"/>
          </a:xfrm>
        </p:spPr>
        <p:txBody>
          <a:bodyPr anchor="t" anchorCtr="0">
            <a:noAutofit/>
          </a:bodyPr>
          <a:lstStyle/>
          <a:p>
            <a:pPr algn="l">
              <a:lnSpc>
                <a:spcPct val="150000"/>
              </a:lnSpc>
              <a:buClrTx/>
              <a:buSzTx/>
            </a:pPr>
            <a:r>
              <a:rPr lang="zh-CN" altLang="en-US" sz="1400" dirty="0">
                <a:solidFill>
                  <a:schemeClr val="bg1"/>
                </a:solidFill>
                <a:sym typeface="+mn-ea"/>
              </a:rPr>
              <a:t>企业希望提升员工体验的具体方面来看，员工福利排在第一位，三成以上企业对此表示重视，一方面跟员工福利偏重人文关怀和员工满意度的属性关联较大，一方面也表明员工福利在改善员工体验方面有更大的发挥空间或能得到更好的员工体验感知效果；</a:t>
            </a:r>
            <a:endParaRPr lang="zh-CN" altLang="en-US" sz="1400" dirty="0">
              <a:solidFill>
                <a:schemeClr val="bg1"/>
              </a:solidFill>
              <a:sym typeface="+mn-ea"/>
            </a:endParaRPr>
          </a:p>
          <a:p>
            <a:pPr algn="l">
              <a:lnSpc>
                <a:spcPct val="150000"/>
              </a:lnSpc>
              <a:buClrTx/>
              <a:buSzTx/>
            </a:pPr>
            <a:r>
              <a:rPr lang="zh-CN" altLang="en-US" sz="1400" dirty="0">
                <a:solidFill>
                  <a:schemeClr val="bg1"/>
                </a:solidFill>
                <a:sym typeface="+mn-ea"/>
              </a:rPr>
              <a:t>成熟企业在工作及审核流程简化、内部发展、晋升、激励认可、工作量及加班等方面的举措多于平均水平。</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
            <p:custDataLst>
              <p:tags r:id="rId3"/>
            </p:custDataLst>
          </p:nvPr>
        </p:nvSpPr>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aphicFrame>
        <p:nvGraphicFramePr>
          <p:cNvPr id="21" name="图表 20"/>
          <p:cNvGraphicFramePr/>
          <p:nvPr/>
        </p:nvGraphicFramePr>
        <p:xfrm>
          <a:off x="6384290" y="2083435"/>
          <a:ext cx="5405755" cy="4049395"/>
        </p:xfrm>
        <a:graphic>
          <a:graphicData uri="http://schemas.openxmlformats.org/drawingml/2006/chart">
            <c:chart xmlns:c="http://schemas.openxmlformats.org/drawingml/2006/chart" xmlns:r="http://schemas.openxmlformats.org/officeDocument/2006/relationships" r:id="rId1"/>
          </a:graphicData>
        </a:graphic>
      </p:graphicFrame>
      <p:sp>
        <p:nvSpPr>
          <p:cNvPr id="18" name="文本框 17"/>
          <p:cNvSpPr txBox="1"/>
          <p:nvPr>
            <p:custDataLst>
              <p:tags r:id="rId4"/>
            </p:custDataLst>
          </p:nvPr>
        </p:nvSpPr>
        <p:spPr>
          <a:xfrm>
            <a:off x="7464425" y="1268730"/>
            <a:ext cx="3415030" cy="306705"/>
          </a:xfrm>
          <a:prstGeom prst="rect">
            <a:avLst/>
          </a:prstGeom>
          <a:noFill/>
        </p:spPr>
        <p:txBody>
          <a:bodyPr wrap="square" rtlCol="0">
            <a:spAutoFit/>
          </a:bodyPr>
          <a:p>
            <a:pPr algn="ctr"/>
            <a:r>
              <a:rPr lang="zh-CN" sz="1400" b="1" dirty="0">
                <a:solidFill>
                  <a:schemeClr val="dk1"/>
                </a:solidFill>
                <a:cs typeface="+mn-ea"/>
                <a:sym typeface="+mn-lt"/>
              </a:rPr>
              <a:t>企业比较重视哪些方面的员工体验？</a:t>
            </a:r>
            <a:endParaRPr lang="zh-CN" sz="1400" b="1" dirty="0">
              <a:solidFill>
                <a:schemeClr val="dk1"/>
              </a:solidFill>
              <a:cs typeface="+mn-ea"/>
              <a:sym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p:cNvGraphicFramePr/>
          <p:nvPr/>
        </p:nvGraphicFramePr>
        <p:xfrm>
          <a:off x="6456348" y="4002713"/>
          <a:ext cx="5386039" cy="2841500"/>
        </p:xfrm>
        <a:graphic>
          <a:graphicData uri="http://schemas.openxmlformats.org/drawingml/2006/chart">
            <c:chart xmlns:c="http://schemas.openxmlformats.org/drawingml/2006/chart" xmlns:r="http://schemas.openxmlformats.org/officeDocument/2006/relationships" r:id="rId1"/>
          </a:graphicData>
        </a:graphic>
      </p:graphicFrame>
      <p:sp>
        <p:nvSpPr>
          <p:cNvPr id="2" name="矩形 1"/>
          <p:cNvSpPr/>
          <p:nvPr/>
        </p:nvSpPr>
        <p:spPr>
          <a:xfrm>
            <a:off x="0"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332105" y="908685"/>
            <a:ext cx="5567680" cy="1796415"/>
          </a:xfrm>
        </p:spPr>
        <p:txBody>
          <a:body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已运用</a:t>
            </a:r>
            <a:r>
              <a:rPr lang="zh-CN" altLang="en-US" sz="2800" b="1" dirty="0">
                <a:solidFill>
                  <a:schemeClr val="tx1"/>
                </a:solidFill>
                <a:sym typeface="+mn-ea"/>
              </a:rPr>
              <a:t>数字化手段</a:t>
            </a:r>
            <a:br>
              <a:rPr lang="zh-CN" altLang="en-US" sz="2800" b="1" dirty="0">
                <a:solidFill>
                  <a:schemeClr val="bg1"/>
                </a:solidFill>
                <a:sym typeface="+mn-ea"/>
              </a:rPr>
            </a:br>
            <a:r>
              <a:rPr lang="zh-CN" altLang="en-US" sz="2800" b="1" dirty="0">
                <a:solidFill>
                  <a:schemeClr val="tx1"/>
                </a:solidFill>
                <a:sym typeface="+mn-ea"/>
              </a:rPr>
              <a:t>改善员工福利体验</a:t>
            </a:r>
            <a:r>
              <a:rPr lang="zh-CN" altLang="en-US" sz="2800" b="1" dirty="0">
                <a:solidFill>
                  <a:schemeClr val="bg1"/>
                </a:solidFill>
                <a:sym typeface="+mn-ea"/>
              </a:rPr>
              <a:t>的企业并不多</a:t>
            </a:r>
            <a:endParaRPr lang="zh-CN" altLang="en-US" sz="2800" b="1" dirty="0">
              <a:solidFill>
                <a:schemeClr val="bg1"/>
              </a:solidFill>
              <a:sym typeface="+mn-ea"/>
            </a:endParaRPr>
          </a:p>
        </p:txBody>
      </p:sp>
      <p:sp>
        <p:nvSpPr>
          <p:cNvPr id="5" name="文本占位符 4"/>
          <p:cNvSpPr>
            <a:spLocks noGrp="1"/>
          </p:cNvSpPr>
          <p:nvPr>
            <p:ph type="body" sz="quarter" idx="4294967295"/>
            <p:custDataLst>
              <p:tags r:id="rId3"/>
            </p:custDataLst>
          </p:nvPr>
        </p:nvSpPr>
        <p:spPr>
          <a:xfrm>
            <a:off x="336550" y="3356610"/>
            <a:ext cx="5563235" cy="1891665"/>
          </a:xfrm>
        </p:spPr>
        <p:txBody>
          <a:bodyPr anchor="t" anchorCtr="0">
            <a:noAutofit/>
          </a:bodyPr>
          <a:lstStyle/>
          <a:p>
            <a:pPr algn="l">
              <a:lnSpc>
                <a:spcPct val="150000"/>
              </a:lnSpc>
              <a:buClrTx/>
              <a:buSzTx/>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从企业已经采取数字化手段改善员工体验的情况来看，员工福利方面的数字化现状最不理想：已经采用数字化工具改善员工福利体验的企业仅有</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，远低于企业对员工福利体验的重视率</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32%</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（从重视率和数字化采用率的差值来看，员工福利差值最大）。</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其他方面运用数字化手段提升员工体验的情况和重视度相比也均有较大提升空间，得益于协同数字化市场的成熟度，工作及审核流程简化方面的数字化现状是比较乐观的；成熟企业中，简化流程、沟通互动、绩效管理、企业文化建设、激励认可等方面的数字化方式运用高于平均水平。</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
            <p:custDataLst>
              <p:tags r:id="rId4"/>
            </p:custDataLst>
          </p:nvPr>
        </p:nvSpPr>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sp>
        <p:nvSpPr>
          <p:cNvPr id="6" name="矩形 5"/>
          <p:cNvSpPr/>
          <p:nvPr/>
        </p:nvSpPr>
        <p:spPr>
          <a:xfrm>
            <a:off x="7320096" y="837890"/>
            <a:ext cx="4094480" cy="306705"/>
          </a:xfrm>
          <a:prstGeom prst="rect">
            <a:avLst/>
          </a:prstGeom>
        </p:spPr>
        <p:txBody>
          <a:bodyPr wrap="none">
            <a:spAutoFit/>
          </a:bodyPr>
          <a:p>
            <a:pPr algn="ctr">
              <a:defRPr lang="zh-CN" sz="1200" b="1" i="0" u="none" strike="noStrike" kern="1200" spc="0" baseline="0">
                <a:solidFill>
                  <a:srgbClr val="000000">
                    <a:lumMod val="95000"/>
                    <a:lumOff val="5000"/>
                  </a:srgbClr>
                </a:solidFill>
                <a:latin typeface="+mn-ea"/>
                <a:ea typeface="+mn-ea"/>
                <a:cs typeface="+mn-cs"/>
              </a:defRPr>
            </a:pPr>
            <a:r>
              <a:rPr lang="zh-CN" altLang="en-US" sz="1400" b="1" dirty="0"/>
              <a:t>企业已经采取数字化工具以提升员工体验的方面？</a:t>
            </a:r>
            <a:endParaRPr lang="zh-CN" altLang="en-US" sz="1400" b="1" dirty="0">
              <a:solidFill>
                <a:schemeClr val="tx1">
                  <a:lumMod val="95000"/>
                  <a:lumOff val="5000"/>
                </a:schemeClr>
              </a:solidFill>
              <a:latin typeface="+mn-ea"/>
            </a:endParaRPr>
          </a:p>
        </p:txBody>
      </p:sp>
      <p:graphicFrame>
        <p:nvGraphicFramePr>
          <p:cNvPr id="9" name="图表 8"/>
          <p:cNvGraphicFramePr/>
          <p:nvPr/>
        </p:nvGraphicFramePr>
        <p:xfrm>
          <a:off x="6383655" y="1265555"/>
          <a:ext cx="5385435" cy="23279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格 7"/>
          <p:cNvGraphicFramePr>
            <a:graphicFrameLocks noGrp="1"/>
          </p:cNvGraphicFramePr>
          <p:nvPr/>
        </p:nvGraphicFramePr>
        <p:xfrm>
          <a:off x="7895871" y="3406640"/>
          <a:ext cx="3782857" cy="305435"/>
        </p:xfrm>
        <a:graphic>
          <a:graphicData uri="http://schemas.openxmlformats.org/drawingml/2006/table">
            <a:tbl>
              <a:tblPr>
                <a:tableStyleId>{5C22544A-7EE6-4342-B048-85BDC9FD1C3A}</a:tableStyleId>
              </a:tblPr>
              <a:tblGrid>
                <a:gridCol w="290989"/>
                <a:gridCol w="290989"/>
                <a:gridCol w="290989"/>
                <a:gridCol w="290989"/>
                <a:gridCol w="290989"/>
                <a:gridCol w="290989"/>
                <a:gridCol w="290989"/>
                <a:gridCol w="290989"/>
                <a:gridCol w="290989"/>
                <a:gridCol w="290989"/>
                <a:gridCol w="290989"/>
                <a:gridCol w="290989"/>
                <a:gridCol w="290989"/>
              </a:tblGrid>
              <a:tr h="305435">
                <a:tc>
                  <a:txBody>
                    <a:bodyPr/>
                    <a:lstStyle/>
                    <a:p>
                      <a:pPr algn="ctr" fontAlgn="ctr"/>
                      <a:r>
                        <a:rPr lang="en-US" altLang="zh-CN" sz="800" i="1" u="none" strike="noStrike" dirty="0">
                          <a:solidFill>
                            <a:srgbClr val="F88B17"/>
                          </a:solidFill>
                          <a:effectLst/>
                          <a:latin typeface="+mn-ea"/>
                          <a:ea typeface="+mn-ea"/>
                        </a:rPr>
                        <a:t>20.2 </a:t>
                      </a:r>
                      <a:endParaRPr lang="en-US" altLang="zh-CN" sz="800" b="0" i="1" u="none" strike="noStrike" dirty="0">
                        <a:solidFill>
                          <a:srgbClr val="F88B17"/>
                        </a:solidFill>
                        <a:effectLst/>
                        <a:latin typeface="+mn-ea"/>
                        <a:ea typeface="+mn-ea"/>
                      </a:endParaRPr>
                    </a:p>
                  </a:txBody>
                  <a:tcPr marL="9525" marR="9525" marT="9525" marB="0" anchor="ctr">
                    <a:lnL w="12700" cmpd="sng">
                      <a:noFill/>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dirty="0">
                          <a:solidFill>
                            <a:srgbClr val="F88B17"/>
                          </a:solidFill>
                          <a:effectLst/>
                          <a:latin typeface="+mn-ea"/>
                          <a:ea typeface="+mn-ea"/>
                        </a:rPr>
                        <a:t>16.7 </a:t>
                      </a:r>
                      <a:endParaRPr lang="en-US" altLang="zh-CN" sz="800" b="0" i="1" u="none" strike="noStrike" dirty="0">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a:solidFill>
                            <a:srgbClr val="F88B17"/>
                          </a:solidFill>
                          <a:effectLst/>
                          <a:latin typeface="+mn-ea"/>
                          <a:ea typeface="+mn-ea"/>
                        </a:rPr>
                        <a:t>16.6 </a:t>
                      </a:r>
                      <a:endParaRPr lang="en-US" altLang="zh-CN" sz="800" b="0" i="1" u="none" strike="noStrike">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a:solidFill>
                            <a:srgbClr val="F88B17"/>
                          </a:solidFill>
                          <a:effectLst/>
                          <a:latin typeface="+mn-ea"/>
                          <a:ea typeface="+mn-ea"/>
                        </a:rPr>
                        <a:t>16.4 </a:t>
                      </a:r>
                      <a:endParaRPr lang="en-US" altLang="zh-CN" sz="800" b="0" i="1" u="none" strike="noStrike">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dirty="0">
                          <a:solidFill>
                            <a:srgbClr val="F88B17"/>
                          </a:solidFill>
                          <a:effectLst/>
                          <a:latin typeface="+mn-ea"/>
                          <a:ea typeface="+mn-ea"/>
                        </a:rPr>
                        <a:t>15.1 </a:t>
                      </a:r>
                      <a:endParaRPr lang="en-US" altLang="zh-CN" sz="800" b="0" i="1" u="none" strike="noStrike" dirty="0">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a:solidFill>
                            <a:srgbClr val="F88B17"/>
                          </a:solidFill>
                          <a:effectLst/>
                          <a:latin typeface="+mn-ea"/>
                          <a:ea typeface="+mn-ea"/>
                        </a:rPr>
                        <a:t>14.3 </a:t>
                      </a:r>
                      <a:endParaRPr lang="en-US" altLang="zh-CN" sz="800" b="0" i="1" u="none" strike="noStrike">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a:solidFill>
                            <a:srgbClr val="F88B17"/>
                          </a:solidFill>
                          <a:effectLst/>
                          <a:latin typeface="+mn-ea"/>
                          <a:ea typeface="+mn-ea"/>
                        </a:rPr>
                        <a:t>11.4 </a:t>
                      </a:r>
                      <a:endParaRPr lang="en-US" altLang="zh-CN" sz="800" b="0" i="1" u="none" strike="noStrike">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a:solidFill>
                            <a:srgbClr val="F88B17"/>
                          </a:solidFill>
                          <a:effectLst/>
                          <a:latin typeface="+mn-ea"/>
                          <a:ea typeface="+mn-ea"/>
                        </a:rPr>
                        <a:t>10.6 </a:t>
                      </a:r>
                      <a:endParaRPr lang="en-US" altLang="zh-CN" sz="800" b="0" i="1" u="none" strike="noStrike">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a:solidFill>
                            <a:srgbClr val="F88B17"/>
                          </a:solidFill>
                          <a:effectLst/>
                          <a:latin typeface="+mn-ea"/>
                          <a:ea typeface="+mn-ea"/>
                        </a:rPr>
                        <a:t>10.5 </a:t>
                      </a:r>
                      <a:endParaRPr lang="en-US" altLang="zh-CN" sz="800" b="0" i="1" u="none" strike="noStrike">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a:solidFill>
                            <a:srgbClr val="F88B17"/>
                          </a:solidFill>
                          <a:effectLst/>
                          <a:latin typeface="+mn-ea"/>
                          <a:ea typeface="+mn-ea"/>
                        </a:rPr>
                        <a:t>8.9 </a:t>
                      </a:r>
                      <a:endParaRPr lang="en-US" altLang="zh-CN" sz="800" b="0" i="1" u="none" strike="noStrike">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a:solidFill>
                            <a:srgbClr val="F88B17"/>
                          </a:solidFill>
                          <a:effectLst/>
                          <a:latin typeface="+mn-ea"/>
                          <a:ea typeface="+mn-ea"/>
                        </a:rPr>
                        <a:t>8.4 </a:t>
                      </a:r>
                      <a:endParaRPr lang="en-US" altLang="zh-CN" sz="800" b="0" i="1" u="none" strike="noStrike">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a:solidFill>
                            <a:srgbClr val="F88B17"/>
                          </a:solidFill>
                          <a:effectLst/>
                          <a:latin typeface="+mn-ea"/>
                          <a:ea typeface="+mn-ea"/>
                        </a:rPr>
                        <a:t>7.8 </a:t>
                      </a:r>
                      <a:endParaRPr lang="en-US" altLang="zh-CN" sz="800" b="0" i="1" u="none" strike="noStrike">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800" i="1" u="none" strike="noStrike" dirty="0">
                          <a:solidFill>
                            <a:srgbClr val="F88B17"/>
                          </a:solidFill>
                          <a:effectLst/>
                          <a:latin typeface="+mn-ea"/>
                          <a:ea typeface="+mn-ea"/>
                        </a:rPr>
                        <a:t>6.8 </a:t>
                      </a:r>
                      <a:endParaRPr lang="en-US" altLang="zh-CN" sz="800" b="0" i="1" u="none" strike="noStrike" dirty="0">
                        <a:solidFill>
                          <a:srgbClr val="F88B17"/>
                        </a:solidFill>
                        <a:effectLst/>
                        <a:latin typeface="+mn-ea"/>
                        <a:ea typeface="+mn-ea"/>
                      </a:endParaRPr>
                    </a:p>
                  </a:txBody>
                  <a:tcPr marL="9525" marR="9525" marT="9525" marB="0" anchor="ctr">
                    <a:lnL w="952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矩形 10"/>
          <p:cNvSpPr/>
          <p:nvPr/>
        </p:nvSpPr>
        <p:spPr>
          <a:xfrm>
            <a:off x="7429077" y="3428471"/>
            <a:ext cx="436880" cy="245110"/>
          </a:xfrm>
          <a:prstGeom prst="rect">
            <a:avLst/>
          </a:prstGeom>
        </p:spPr>
        <p:txBody>
          <a:bodyPr wrap="none">
            <a:spAutoFit/>
          </a:bodyPr>
          <a:lstStyle/>
          <a:p>
            <a:r>
              <a:rPr lang="zh-CN" altLang="en-US" sz="1000" i="1" dirty="0">
                <a:solidFill>
                  <a:srgbClr val="F88B17"/>
                </a:solidFill>
                <a:latin typeface="+mn-ea"/>
              </a:rPr>
              <a:t>差值</a:t>
            </a:r>
            <a:endParaRPr lang="zh-CN" altLang="en-US" sz="1000" i="1" dirty="0">
              <a:solidFill>
                <a:srgbClr val="F88B17"/>
              </a:solidFill>
              <a:latin typeface="+mn-ea"/>
            </a:endParaRPr>
          </a:p>
        </p:txBody>
      </p:sp>
      <p:sp>
        <p:nvSpPr>
          <p:cNvPr id="12" name="文本框 11"/>
          <p:cNvSpPr txBox="1"/>
          <p:nvPr/>
        </p:nvSpPr>
        <p:spPr>
          <a:xfrm>
            <a:off x="10501238" y="3645238"/>
            <a:ext cx="1268296" cy="230832"/>
          </a:xfrm>
          <a:prstGeom prst="rect">
            <a:avLst/>
          </a:prstGeom>
          <a:noFill/>
        </p:spPr>
        <p:txBody>
          <a:bodyPr wrap="none" rtlCol="0">
            <a:spAutoFit/>
          </a:bodyPr>
          <a:lstStyle/>
          <a:p>
            <a:r>
              <a:rPr kumimoji="1" lang="zh-CN" altLang="en-US" sz="900" dirty="0">
                <a:solidFill>
                  <a:schemeClr val="bg1">
                    <a:lumMod val="75000"/>
                  </a:schemeClr>
                </a:solidFill>
              </a:rPr>
              <a:t>*图表按差值降序排列</a:t>
            </a:r>
            <a:endParaRPr kumimoji="1" lang="zh-CN" altLang="en-US" sz="900" dirty="0">
              <a:solidFill>
                <a:schemeClr val="bg1">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318135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407670" y="189230"/>
            <a:ext cx="11351895" cy="1068705"/>
          </a:xfrm>
        </p:spPr>
        <p:txBody>
          <a:body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数字化手段提升员工体验的最大价值在于</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对员工体验决策的改善</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294967295"/>
            <p:custDataLst>
              <p:tags r:id="rId3"/>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4"/>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5"/>
            <a:stretch>
              <a:fillRect/>
            </a:stretch>
          </p:blipFill>
          <p:spPr>
            <a:xfrm>
              <a:off x="17490" y="589"/>
              <a:ext cx="1296" cy="565"/>
            </a:xfrm>
            <a:prstGeom prst="rect">
              <a:avLst/>
            </a:prstGeom>
          </p:spPr>
        </p:pic>
      </p:grpSp>
      <p:graphicFrame>
        <p:nvGraphicFramePr>
          <p:cNvPr id="10" name="图表 9"/>
          <p:cNvGraphicFramePr/>
          <p:nvPr/>
        </p:nvGraphicFramePr>
        <p:xfrm>
          <a:off x="465284" y="3591111"/>
          <a:ext cx="6276356" cy="29032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7170352" y="3475084"/>
          <a:ext cx="4686368" cy="3135274"/>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占位符 4"/>
          <p:cNvSpPr>
            <a:spLocks noGrp="1"/>
          </p:cNvSpPr>
          <p:nvPr>
            <p:custDataLst>
              <p:tags r:id="rId6"/>
            </p:custDataLst>
          </p:nvPr>
        </p:nvSpPr>
        <p:spPr>
          <a:xfrm>
            <a:off x="457835" y="1340485"/>
            <a:ext cx="11398885" cy="1682750"/>
          </a:xfrm>
          <a:prstGeom prst="rect">
            <a:avLst/>
          </a:prstGeom>
        </p:spPr>
        <p:txBody>
          <a:bodyPr anchor="ctr" anchorCtr="0">
            <a:noAutofit/>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solidFill>
                  <a:schemeClr val="bg1"/>
                </a:solidFill>
              </a:rPr>
              <a:t>从企业对数字化手段改善员工体验的期待来看，对整体决策改善的期待（更精准的数据分析帮助改进员工体验）要明显高于对诸如人性化、智能等直接体验改善的期待，可见数字化手段提升员工体验的最大价值在于决策的改善而非个别体验的改善，这和前面企业人力资源数字化转型的关键目的“数据驱动决策”的表现也是一致的；</a:t>
            </a:r>
            <a:endParaRPr lang="en-US" altLang="zh-CN" sz="1400" dirty="0">
              <a:solidFill>
                <a:schemeClr val="bg1"/>
              </a:solidFill>
            </a:endParaRPr>
          </a:p>
          <a:p>
            <a:pPr>
              <a:lnSpc>
                <a:spcPct val="120000"/>
              </a:lnSpc>
            </a:pPr>
            <a:r>
              <a:rPr lang="zh-CN" altLang="en-US" sz="1400" dirty="0">
                <a:solidFill>
                  <a:schemeClr val="bg1"/>
                </a:solidFill>
              </a:rPr>
              <a:t>而数据驱动决策正好能有效应对企业员工体验改善中的两大困扰：员工参与度</a:t>
            </a:r>
            <a:r>
              <a:rPr lang="en-US" altLang="zh-CN" sz="1400" dirty="0">
                <a:solidFill>
                  <a:schemeClr val="bg1"/>
                </a:solidFill>
              </a:rPr>
              <a:t>/</a:t>
            </a:r>
            <a:r>
              <a:rPr lang="zh-CN" altLang="en-US" sz="1400" dirty="0">
                <a:solidFill>
                  <a:schemeClr val="bg1"/>
                </a:solidFill>
              </a:rPr>
              <a:t>喜好度一般（数据驱动员工喜好的评估和改善）、效果难以量化衡量（数字化工具帮助量化并评估）</a:t>
            </a:r>
            <a:r>
              <a:rPr lang="zh-CN" sz="1400" dirty="0">
                <a:solidFill>
                  <a:schemeClr val="bg1"/>
                </a:solidFill>
              </a:rPr>
              <a:t>。</a:t>
            </a:r>
            <a:endParaRPr lang="zh-CN" sz="1400" dirty="0">
              <a:solidFill>
                <a:schemeClr val="bg1"/>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41351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3" name="灯片编号占位符 2"/>
          <p:cNvSpPr>
            <a:spLocks noGrp="1"/>
          </p:cNvSpPr>
          <p:nvPr>
            <p:ph type="sldNum" sz="quarter" idx="4294967295"/>
            <p:custDataLst>
              <p:tags r:id="rId2"/>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3"/>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4"/>
            <a:stretch>
              <a:fillRect/>
            </a:stretch>
          </p:blipFill>
          <p:spPr>
            <a:xfrm>
              <a:off x="17490" y="589"/>
              <a:ext cx="1296" cy="565"/>
            </a:xfrm>
            <a:prstGeom prst="rect">
              <a:avLst/>
            </a:prstGeom>
          </p:spPr>
        </p:pic>
      </p:grpSp>
      <p:graphicFrame>
        <p:nvGraphicFramePr>
          <p:cNvPr id="5" name="图表 4"/>
          <p:cNvGraphicFramePr/>
          <p:nvPr/>
        </p:nvGraphicFramePr>
        <p:xfrm>
          <a:off x="1455420" y="2758440"/>
          <a:ext cx="9258300" cy="3655060"/>
        </p:xfrm>
        <a:graphic>
          <a:graphicData uri="http://schemas.openxmlformats.org/drawingml/2006/chart">
            <c:chart xmlns:c="http://schemas.openxmlformats.org/drawingml/2006/chart" xmlns:r="http://schemas.openxmlformats.org/officeDocument/2006/relationships" r:id="rId1"/>
          </a:graphicData>
        </a:graphic>
      </p:graphicFrame>
      <p:sp>
        <p:nvSpPr>
          <p:cNvPr id="6" name="标题 3"/>
          <p:cNvSpPr>
            <a:spLocks noGrp="1"/>
          </p:cNvSpPr>
          <p:nvPr/>
        </p:nvSpPr>
        <p:spPr>
          <a:xfrm>
            <a:off x="407670" y="189230"/>
            <a:ext cx="11351895" cy="106870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发现</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数字化手段提升员工体验的最大价值在于</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对员工体验决策的改善</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2393025" y="1660010"/>
            <a:ext cx="7747919" cy="803553"/>
          </a:xfrm>
          <a:prstGeom prst="rect">
            <a:avLst/>
          </a:prstGeom>
          <a:noFill/>
        </p:spPr>
        <p:txBody>
          <a:bodyPr wrap="square" rtlCol="0" anchor="t">
            <a:spAutoFit/>
          </a:bodyPr>
          <a:p>
            <a:pPr algn="ctr">
              <a:lnSpc>
                <a:spcPct val="150000"/>
              </a:lnSpc>
            </a:pPr>
            <a:r>
              <a:rPr lang="zh-CN" altLang="en-US" sz="1200" b="1" i="1" u="sng" dirty="0">
                <a:solidFill>
                  <a:schemeClr val="accent2"/>
                </a:solidFill>
                <a:latin typeface="微软雅黑" panose="020B0503020204020204" pitchFamily="34" charset="-122"/>
                <a:ea typeface="微软雅黑" panose="020B0503020204020204" pitchFamily="34" charset="-122"/>
                <a:cs typeface="+mj-cs"/>
                <a:sym typeface="+mn-ea"/>
              </a:rPr>
              <a:t>对数字化体验的担忧</a:t>
            </a:r>
            <a:endParaRPr lang="en-US" altLang="zh-CN" sz="1200" b="1" i="1" u="sng" dirty="0">
              <a:solidFill>
                <a:schemeClr val="accent2"/>
              </a:solidFill>
              <a:latin typeface="微软雅黑" panose="020B0503020204020204" pitchFamily="34" charset="-122"/>
              <a:ea typeface="微软雅黑" panose="020B0503020204020204" pitchFamily="34" charset="-122"/>
              <a:cs typeface="+mj-cs"/>
              <a:sym typeface="+mn-ea"/>
            </a:endParaRPr>
          </a:p>
          <a:p>
            <a:pPr>
              <a:lnSpc>
                <a:spcPct val="150000"/>
              </a:lnSpc>
            </a:pPr>
            <a:r>
              <a:rPr lang="zh-CN" altLang="en-US" sz="1000" dirty="0">
                <a:solidFill>
                  <a:schemeClr val="dk1"/>
                </a:solidFill>
                <a:sym typeface="+mn-ea"/>
              </a:rPr>
              <a:t>数字化转型的负面体验中，企业选择较多的是数字化平台迭代太快需要一直学习</a:t>
            </a:r>
            <a:r>
              <a:rPr lang="en-US" altLang="zh-CN" sz="1000" dirty="0">
                <a:solidFill>
                  <a:schemeClr val="dk1"/>
                </a:solidFill>
                <a:sym typeface="+mn-ea"/>
              </a:rPr>
              <a:t>/</a:t>
            </a:r>
            <a:r>
              <a:rPr lang="zh-CN" altLang="en-US" sz="1000" dirty="0">
                <a:solidFill>
                  <a:schemeClr val="dk1"/>
                </a:solidFill>
                <a:sym typeface="+mn-ea"/>
              </a:rPr>
              <a:t>适应，数字化以后需要审批的工作量反而增加了和数字化以后员工被监控的感觉更强，但是在成熟企业中，他们对终端数量过多，操作复杂方面的担忧明显高于平均水平。</a:t>
            </a:r>
            <a:endParaRPr lang="zh-CN" altLang="en-US" sz="1000" dirty="0">
              <a:solidFill>
                <a:schemeClr val="dk1"/>
              </a:solidFill>
              <a:sym typeface="+mn-ea"/>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灰度收集 (92)"/>
          <p:cNvPicPr>
            <a:picLocks noChangeAspect="1"/>
          </p:cNvPicPr>
          <p:nvPr/>
        </p:nvPicPr>
        <p:blipFill>
          <a:blip r:embed="rId1">
            <a:grayscl/>
          </a:blip>
          <a:stretch>
            <a:fillRect/>
          </a:stretch>
        </p:blipFill>
        <p:spPr>
          <a:xfrm>
            <a:off x="0" y="0"/>
            <a:ext cx="12191365" cy="6838950"/>
          </a:xfrm>
          <a:prstGeom prst="rect">
            <a:avLst/>
          </a:prstGeom>
        </p:spPr>
      </p:pic>
      <p:sp>
        <p:nvSpPr>
          <p:cNvPr id="8" name="矩形 7"/>
          <p:cNvSpPr/>
          <p:nvPr/>
        </p:nvSpPr>
        <p:spPr>
          <a:xfrm>
            <a:off x="0" y="0"/>
            <a:ext cx="1221613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grpSp>
        <p:nvGrpSpPr>
          <p:cNvPr id="12" name="组合 11"/>
          <p:cNvGrpSpPr/>
          <p:nvPr/>
        </p:nvGrpSpPr>
        <p:grpSpPr>
          <a:xfrm>
            <a:off x="4079875" y="2853055"/>
            <a:ext cx="8028305" cy="869315"/>
            <a:chOff x="3931" y="5059"/>
            <a:chExt cx="12643" cy="1369"/>
          </a:xfrm>
        </p:grpSpPr>
        <p:sp>
          <p:nvSpPr>
            <p:cNvPr id="4" name="文本框 3"/>
            <p:cNvSpPr txBox="1"/>
            <p:nvPr/>
          </p:nvSpPr>
          <p:spPr>
            <a:xfrm>
              <a:off x="6296" y="5059"/>
              <a:ext cx="10278" cy="1369"/>
            </a:xfrm>
            <a:prstGeom prst="rect">
              <a:avLst/>
            </a:prstGeom>
            <a:noFill/>
          </p:spPr>
          <p:txBody>
            <a:bodyPr wrap="square" rtlCol="0">
              <a:spAutoFit/>
              <a:scene3d>
                <a:camera prst="orthographicFront"/>
                <a:lightRig rig="threePt" dir="t"/>
              </a:scene3d>
              <a:sp3d contourW="12700"/>
            </a:bodyPr>
            <a:p>
              <a:pPr algn="l">
                <a:lnSpc>
                  <a:spcPct val="115000"/>
                </a:lnSpc>
                <a:spcBef>
                  <a:spcPts val="0"/>
                </a:spcBef>
                <a:spcAft>
                  <a:spcPts val="0"/>
                </a:spcAft>
                <a:defRPr/>
              </a:pPr>
              <a:r>
                <a:rPr lang="zh-CN" altLang="en-US" sz="4400" b="1" dirty="0">
                  <a:solidFill>
                    <a:schemeClr val="bg1"/>
                  </a:solidFill>
                  <a:latin typeface="微软雅黑" panose="020B0503020204020204" pitchFamily="34" charset="-122"/>
                  <a:ea typeface="微软雅黑" panose="020B0503020204020204" pitchFamily="34" charset="-122"/>
                </a:rPr>
                <a:t>案例分享</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flipH="1">
              <a:off x="5680" y="5208"/>
              <a:ext cx="120" cy="1070"/>
            </a:xfrm>
            <a:prstGeom prst="rect">
              <a:avLst/>
            </a:prstGeom>
            <a:solidFill>
              <a:schemeClr val="bg1"/>
            </a:solidFill>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6" name="文本框 5"/>
            <p:cNvSpPr txBox="1"/>
            <p:nvPr/>
          </p:nvSpPr>
          <p:spPr>
            <a:xfrm>
              <a:off x="3931" y="5138"/>
              <a:ext cx="1636" cy="1210"/>
            </a:xfrm>
            <a:prstGeom prst="rect">
              <a:avLst/>
            </a:prstGeom>
            <a:noFill/>
          </p:spPr>
          <p:txBody>
            <a:bodyPr wrap="none" rtlCol="0">
              <a:spAutoFit/>
            </a:bodyPr>
            <a:p>
              <a:pPr algn="l"/>
              <a:r>
                <a:rPr lang="en-US" altLang="zh-CN" sz="4400" b="1" dirty="0">
                  <a:solidFill>
                    <a:schemeClr val="bg1"/>
                  </a:solidFill>
                  <a:latin typeface="微软雅黑" panose="020B0503020204020204" pitchFamily="34" charset="-122"/>
                  <a:ea typeface="微软雅黑" panose="020B0503020204020204" pitchFamily="34" charset="-122"/>
                  <a:sym typeface="+mn-ea"/>
                </a:rPr>
                <a:t>04 </a:t>
              </a:r>
              <a:endParaRPr lang="en-US" altLang="zh-CN" sz="4400" b="1"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16" name="组合 15"/>
          <p:cNvGrpSpPr/>
          <p:nvPr/>
        </p:nvGrpSpPr>
        <p:grpSpPr>
          <a:xfrm>
            <a:off x="9264015" y="-27305"/>
            <a:ext cx="2665095" cy="1245870"/>
            <a:chOff x="14589" y="-43"/>
            <a:chExt cx="4197" cy="1962"/>
          </a:xfrm>
        </p:grpSpPr>
        <p:pic>
          <p:nvPicPr>
            <p:cNvPr id="13" name="图片 12" descr="研究院logo短版-反白"/>
            <p:cNvPicPr>
              <a:picLocks noChangeAspect="1"/>
            </p:cNvPicPr>
            <p:nvPr/>
          </p:nvPicPr>
          <p:blipFill>
            <a:blip r:embed="rId2"/>
            <a:stretch>
              <a:fillRect/>
            </a:stretch>
          </p:blipFill>
          <p:spPr>
            <a:xfrm>
              <a:off x="14589"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393825"/>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407670" y="189230"/>
            <a:ext cx="11351895" cy="1068705"/>
          </a:xfrm>
        </p:spPr>
        <p:txBody>
          <a:bodyPr/>
          <a:lstStyle/>
          <a:p>
            <a:pPr>
              <a:lnSpc>
                <a:spcPct val="130000"/>
              </a:lnSpc>
            </a:pPr>
            <a:r>
              <a:rPr 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案例</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外</a:t>
            </a:r>
            <a:r>
              <a:rPr lang="zh-CN" altLang="en-US" sz="2800" b="1" dirty="0">
                <a:solidFill>
                  <a:schemeClr val="bg1"/>
                </a:solidFill>
                <a:latin typeface="微软雅黑" panose="020B0503020204020204" pitchFamily="34" charset="-122"/>
                <a:ea typeface="微软雅黑" panose="020B0503020204020204" pitchFamily="34" charset="-122"/>
                <a:sym typeface="+mn-ea"/>
              </a:rPr>
              <a:t>企典型案例</a:t>
            </a:r>
            <a:r>
              <a:rPr lang="en-US" altLang="zh-CN" sz="2800" b="1" dirty="0">
                <a:solidFill>
                  <a:schemeClr val="bg1"/>
                </a:solidFill>
                <a:latin typeface="微软雅黑" panose="020B0503020204020204" pitchFamily="34" charset="-122"/>
                <a:ea typeface="微软雅黑" panose="020B0503020204020204" pitchFamily="34" charset="-122"/>
                <a:sym typeface="+mn-ea"/>
              </a:rPr>
              <a:t>——</a:t>
            </a:r>
            <a:r>
              <a:rPr lang="zh-CN" altLang="en-US" sz="2800" b="1" dirty="0">
                <a:solidFill>
                  <a:schemeClr val="bg1"/>
                </a:solidFill>
                <a:latin typeface="微软雅黑" panose="020B0503020204020204" pitchFamily="34" charset="-122"/>
                <a:ea typeface="微软雅黑" panose="020B0503020204020204" pitchFamily="34" charset="-122"/>
                <a:sym typeface="+mn-ea"/>
              </a:rPr>
              <a:t>科思创</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294967295"/>
            <p:custDataLst>
              <p:tags r:id="rId1"/>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2"/>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
        <p:nvSpPr>
          <p:cNvPr id="7" name="文本框 6"/>
          <p:cNvSpPr txBox="1"/>
          <p:nvPr/>
        </p:nvSpPr>
        <p:spPr>
          <a:xfrm>
            <a:off x="440004" y="5247500"/>
            <a:ext cx="10596981" cy="1383665"/>
          </a:xfrm>
          <a:prstGeom prst="rect">
            <a:avLst/>
          </a:prstGeom>
          <a:noFill/>
        </p:spPr>
        <p:txBody>
          <a:bodyPr wrap="square" rtlCol="0">
            <a:spAutoFit/>
          </a:bodyPr>
          <a:lstStyle/>
          <a:p>
            <a:pPr marL="285750" indent="-285750">
              <a:lnSpc>
                <a:spcPct val="150000"/>
              </a:lnSpc>
              <a:buFont typeface="Wingdings" panose="05000000000000000000" charset="0"/>
              <a:buChar char="l"/>
            </a:pPr>
            <a:r>
              <a:rPr lang="zh-CN" altLang="en-US" sz="1400" b="0" i="0" dirty="0">
                <a:solidFill>
                  <a:schemeClr val="tx1"/>
                </a:solidFill>
                <a:effectLst/>
                <a:latin typeface="Aktiv Grotesk"/>
              </a:rPr>
              <a:t>通过创新和可持续发展，全面推动循环经济发展</a:t>
            </a:r>
            <a:endParaRPr lang="zh-CN" altLang="en-US" sz="1400" b="0" i="0" dirty="0">
              <a:solidFill>
                <a:schemeClr val="tx1"/>
              </a:solidFill>
              <a:effectLst/>
              <a:latin typeface="Aktiv Grotesk"/>
            </a:endParaRPr>
          </a:p>
          <a:p>
            <a:pPr marL="285750" indent="-285750">
              <a:lnSpc>
                <a:spcPct val="150000"/>
              </a:lnSpc>
              <a:buFont typeface="Wingdings" panose="05000000000000000000" charset="0"/>
              <a:buChar char="l"/>
            </a:pPr>
            <a:r>
              <a:rPr lang="zh-CN" altLang="en-US" sz="1400" dirty="0">
                <a:solidFill>
                  <a:schemeClr val="tx1"/>
                </a:solidFill>
              </a:rPr>
              <a:t>致力于</a:t>
            </a:r>
            <a:r>
              <a:rPr lang="zh-CN" altLang="en-US" sz="1400" b="0" i="0" dirty="0">
                <a:solidFill>
                  <a:schemeClr val="tx1"/>
                </a:solidFill>
                <a:effectLst/>
                <a:latin typeface="Aktiv Grotesk"/>
              </a:rPr>
              <a:t>为员工提供开放、多元、包容、灵活多选的工作环境</a:t>
            </a:r>
            <a:endParaRPr lang="zh-CN" altLang="en-US" sz="1400" b="0" i="0" dirty="0">
              <a:solidFill>
                <a:schemeClr val="tx1"/>
              </a:solidFill>
              <a:effectLst/>
              <a:latin typeface="Aktiv Grotesk"/>
            </a:endParaRPr>
          </a:p>
          <a:p>
            <a:pPr marL="285750" indent="-285750">
              <a:lnSpc>
                <a:spcPct val="150000"/>
              </a:lnSpc>
              <a:buFont typeface="Wingdings" panose="05000000000000000000" charset="0"/>
              <a:buChar char="l"/>
            </a:pPr>
            <a:r>
              <a:rPr lang="zh-CN" altLang="en-US" sz="1400" dirty="0">
                <a:solidFill>
                  <a:schemeClr val="tx1"/>
                </a:solidFill>
                <a:effectLst/>
                <a:latin typeface="Aktiv Grotesk"/>
                <a:sym typeface="+mn-ea"/>
              </a:rPr>
              <a:t>提升管理效率，提升组织敏捷性</a:t>
            </a:r>
            <a:endParaRPr lang="zh-CN" altLang="en-US" sz="1400" b="0" i="0" dirty="0">
              <a:solidFill>
                <a:schemeClr val="tx1"/>
              </a:solidFill>
              <a:effectLst/>
              <a:latin typeface="Aktiv Grotesk"/>
              <a:sym typeface="+mn-ea"/>
            </a:endParaRPr>
          </a:p>
          <a:p>
            <a:pPr marL="285750" indent="-285750">
              <a:lnSpc>
                <a:spcPct val="150000"/>
              </a:lnSpc>
              <a:buFont typeface="Wingdings" panose="05000000000000000000" charset="0"/>
              <a:buChar char="l"/>
            </a:pPr>
            <a:r>
              <a:rPr lang="zh-CN" altLang="en-US" sz="1400" b="0" i="0" dirty="0">
                <a:solidFill>
                  <a:schemeClr val="tx1"/>
                </a:solidFill>
                <a:effectLst/>
                <a:latin typeface="Aktiv Grotesk"/>
              </a:rPr>
              <a:t>打造亚洲健康幸福职场，近乎满分的员工满意度，从而提升员工敬业度</a:t>
            </a:r>
            <a:endParaRPr lang="zh-CN" altLang="en-US" sz="1400" b="0" i="0" dirty="0">
              <a:solidFill>
                <a:schemeClr val="tx1"/>
              </a:solidFill>
              <a:effectLst/>
              <a:latin typeface="Aktiv Grotesk"/>
              <a:sym typeface="+mn-ea"/>
            </a:endParaRPr>
          </a:p>
        </p:txBody>
      </p:sp>
      <p:sp>
        <p:nvSpPr>
          <p:cNvPr id="5" name="文本框 4"/>
          <p:cNvSpPr txBox="1"/>
          <p:nvPr/>
        </p:nvSpPr>
        <p:spPr>
          <a:xfrm>
            <a:off x="440055" y="4940935"/>
            <a:ext cx="5337175" cy="306705"/>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400" dirty="0"/>
              <a:t>人力资源数字化转型的驱动因素：</a:t>
            </a:r>
            <a:endParaRPr lang="zh-CN" altLang="en-US" sz="1400" dirty="0"/>
          </a:p>
        </p:txBody>
      </p:sp>
      <p:sp>
        <p:nvSpPr>
          <p:cNvPr id="12" name="文本框 11"/>
          <p:cNvSpPr txBox="1"/>
          <p:nvPr/>
        </p:nvSpPr>
        <p:spPr>
          <a:xfrm>
            <a:off x="440005" y="1685755"/>
            <a:ext cx="2286000" cy="306705"/>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400" dirty="0"/>
              <a:t>企业简介：</a:t>
            </a:r>
            <a:endParaRPr lang="zh-CN" altLang="en-US" sz="1400" dirty="0"/>
          </a:p>
        </p:txBody>
      </p:sp>
      <p:sp>
        <p:nvSpPr>
          <p:cNvPr id="15" name="文本框 14"/>
          <p:cNvSpPr txBox="1"/>
          <p:nvPr/>
        </p:nvSpPr>
        <p:spPr>
          <a:xfrm>
            <a:off x="440055" y="2030095"/>
            <a:ext cx="5888355" cy="2117090"/>
          </a:xfrm>
          <a:prstGeom prst="rect">
            <a:avLst/>
          </a:prstGeom>
          <a:noFill/>
        </p:spPr>
        <p:txBody>
          <a:bodyPr wrap="square" rtlCol="0" anchor="t">
            <a:spAutoFit/>
          </a:bodyPr>
          <a:lstStyle/>
          <a:p>
            <a:pPr>
              <a:lnSpc>
                <a:spcPct val="110000"/>
              </a:lnSpc>
            </a:pPr>
            <a:r>
              <a:rPr lang="zh-CN" altLang="en-US" sz="1200" dirty="0"/>
              <a:t>科思创是全球最大的聚合物生产商之一。公司业务范围主要集中在高科技聚合物材料的生产制造，以及用于诸多日常生活领域的创新性及可持续性产品解决方案的研发，从而致力于全面推动循环经济发展。其主要服务领域涵盖汽车与交通、建筑、家具与木材加工以及电子、电气与家电行业，其他领域还包括运动休闲、化妆品、医疗以及化工行业本身。截至2020年底，科思创在全球拥有33个生产基地、约16500位员工。</a:t>
            </a:r>
            <a:endParaRPr lang="zh-CN" altLang="en-US" sz="1200" dirty="0"/>
          </a:p>
          <a:p>
            <a:pPr>
              <a:lnSpc>
                <a:spcPct val="110000"/>
              </a:lnSpc>
            </a:pPr>
            <a:endParaRPr lang="zh-CN" altLang="en-US" sz="1200" dirty="0"/>
          </a:p>
          <a:p>
            <a:pPr>
              <a:lnSpc>
                <a:spcPct val="110000"/>
              </a:lnSpc>
            </a:pPr>
            <a:r>
              <a:rPr lang="zh-CN" altLang="en-US" sz="1200" dirty="0"/>
              <a:t>中国是科思创全球最大单一市场，科思创在大中华区共拥有7大生产基地、1个亚太区创新中心、7个办公点，3000余名员工。因致力于为员工创造卓越雇佣条件和工作环境，科思创中国被杰出雇主调研机构认证为2019、2020和2021年度“中国杰出雇主”。</a:t>
            </a:r>
            <a:endParaRPr lang="zh-CN" altLang="en-US" sz="1200" dirty="0"/>
          </a:p>
        </p:txBody>
      </p:sp>
      <p:sp>
        <p:nvSpPr>
          <p:cNvPr id="17" name="文本框 16"/>
          <p:cNvSpPr txBox="1"/>
          <p:nvPr/>
        </p:nvSpPr>
        <p:spPr>
          <a:xfrm>
            <a:off x="440055" y="4393565"/>
            <a:ext cx="3400425" cy="306705"/>
          </a:xfrm>
          <a:prstGeom prst="rect">
            <a:avLst/>
          </a:prstGeom>
          <a:noFill/>
        </p:spPr>
        <p:txBody>
          <a:bodyPr wrap="square" rtlCol="0">
            <a:spAutoFit/>
          </a:bodyPr>
          <a:lstStyle/>
          <a:p>
            <a:pPr algn="l">
              <a:buClrTx/>
              <a:buSzTx/>
              <a:buFontTx/>
            </a:pPr>
            <a:r>
              <a:rPr lang="zh-CN" altLang="en-US" sz="1400" b="1" dirty="0">
                <a:solidFill>
                  <a:schemeClr val="accent2"/>
                </a:solidFill>
                <a:latin typeface="微软雅黑" panose="020B0503020204020204" pitchFamily="34" charset="-122"/>
                <a:ea typeface="微软雅黑" panose="020B0503020204020204" pitchFamily="34" charset="-122"/>
                <a:sym typeface="+mn-ea"/>
              </a:rPr>
              <a:t>数字化转型起始时间：2015年左右</a:t>
            </a:r>
            <a:endParaRPr lang="zh-CN" altLang="en-US" sz="1400" b="1" dirty="0">
              <a:solidFill>
                <a:schemeClr val="accent2"/>
              </a:solidFill>
              <a:latin typeface="微软雅黑" panose="020B0503020204020204" pitchFamily="34" charset="-122"/>
              <a:ea typeface="微软雅黑" panose="020B0503020204020204" pitchFamily="34" charset="-122"/>
              <a:sym typeface="+mn-ea"/>
            </a:endParaRPr>
          </a:p>
        </p:txBody>
      </p:sp>
      <p:pic>
        <p:nvPicPr>
          <p:cNvPr id="19" name="Picture 10" descr="A picture containing outdoor, building, city&#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6925" y="2049780"/>
            <a:ext cx="4780280" cy="3183890"/>
          </a:xfrm>
          <a:prstGeom prst="rect">
            <a:avLst/>
          </a:prstGeom>
        </p:spPr>
      </p:pic>
      <p:pic>
        <p:nvPicPr>
          <p:cNvPr id="6" name="图片 5" descr="Logo_Covestro_White_Onscreen_RGB-01"/>
          <p:cNvPicPr>
            <a:picLocks noChangeAspect="1"/>
          </p:cNvPicPr>
          <p:nvPr/>
        </p:nvPicPr>
        <p:blipFill>
          <a:blip r:embed="rId5"/>
          <a:stretch>
            <a:fillRect/>
          </a:stretch>
        </p:blipFill>
        <p:spPr>
          <a:xfrm>
            <a:off x="4728210" y="621030"/>
            <a:ext cx="554355" cy="554355"/>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393825"/>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407670" y="189230"/>
            <a:ext cx="11351895" cy="1068705"/>
          </a:xfrm>
        </p:spPr>
        <p:txBody>
          <a:bodyPr/>
          <a:lstStyle/>
          <a:p>
            <a:pPr>
              <a:lnSpc>
                <a:spcPct val="130000"/>
              </a:lnSpc>
            </a:pPr>
            <a:r>
              <a:rPr 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案例</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外</a:t>
            </a:r>
            <a:r>
              <a:rPr lang="zh-CN" altLang="en-US" sz="2800" b="1" dirty="0">
                <a:solidFill>
                  <a:schemeClr val="bg1"/>
                </a:solidFill>
                <a:latin typeface="微软雅黑" panose="020B0503020204020204" pitchFamily="34" charset="-122"/>
                <a:ea typeface="微软雅黑" panose="020B0503020204020204" pitchFamily="34" charset="-122"/>
                <a:sym typeface="+mn-ea"/>
              </a:rPr>
              <a:t>企典型案例</a:t>
            </a:r>
            <a:r>
              <a:rPr lang="en-US" altLang="zh-CN" sz="2800" b="1" dirty="0">
                <a:solidFill>
                  <a:schemeClr val="bg1"/>
                </a:solidFill>
                <a:latin typeface="微软雅黑" panose="020B0503020204020204" pitchFamily="34" charset="-122"/>
                <a:ea typeface="微软雅黑" panose="020B0503020204020204" pitchFamily="34" charset="-122"/>
                <a:sym typeface="+mn-ea"/>
              </a:rPr>
              <a:t>——</a:t>
            </a:r>
            <a:r>
              <a:rPr lang="zh-CN" altLang="en-US" sz="2800" b="1" dirty="0">
                <a:solidFill>
                  <a:schemeClr val="bg1"/>
                </a:solidFill>
                <a:latin typeface="微软雅黑" panose="020B0503020204020204" pitchFamily="34" charset="-122"/>
                <a:ea typeface="微软雅黑" panose="020B0503020204020204" pitchFamily="34" charset="-122"/>
                <a:sym typeface="+mn-ea"/>
              </a:rPr>
              <a:t>科思创</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294967295"/>
            <p:custDataLst>
              <p:tags r:id="rId1"/>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2"/>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
        <p:nvSpPr>
          <p:cNvPr id="5" name="文本框 4"/>
          <p:cNvSpPr txBox="1"/>
          <p:nvPr/>
        </p:nvSpPr>
        <p:spPr>
          <a:xfrm>
            <a:off x="8310880" y="6401435"/>
            <a:ext cx="3425825" cy="275590"/>
          </a:xfrm>
          <a:prstGeom prst="rect">
            <a:avLst/>
          </a:prstGeom>
          <a:noFill/>
        </p:spPr>
        <p:txBody>
          <a:bodyPr wrap="none" rtlCol="0">
            <a:spAutoFit/>
          </a:bodyPr>
          <a:p>
            <a:r>
              <a:rPr lang="zh-CN" altLang="en-US" sz="1200" b="1">
                <a:solidFill>
                  <a:schemeClr val="accent2"/>
                </a:solidFill>
              </a:rPr>
              <a:t>特别鸣谢本案例访谈对象：科思创工会主席</a:t>
            </a:r>
            <a:r>
              <a:rPr lang="en-US" altLang="zh-CN" sz="1200" b="1">
                <a:solidFill>
                  <a:schemeClr val="accent2"/>
                </a:solidFill>
              </a:rPr>
              <a:t> </a:t>
            </a:r>
            <a:r>
              <a:rPr lang="zh-CN" altLang="en-US" sz="1200" b="1">
                <a:solidFill>
                  <a:schemeClr val="accent2"/>
                </a:solidFill>
              </a:rPr>
              <a:t>项青</a:t>
            </a:r>
            <a:endParaRPr lang="zh-CN" altLang="en-US" sz="1200" b="1">
              <a:solidFill>
                <a:schemeClr val="accent2"/>
              </a:solidFill>
            </a:endParaRPr>
          </a:p>
        </p:txBody>
      </p:sp>
      <p:sp>
        <p:nvSpPr>
          <p:cNvPr id="6" name="文本框 5"/>
          <p:cNvSpPr txBox="1"/>
          <p:nvPr/>
        </p:nvSpPr>
        <p:spPr>
          <a:xfrm>
            <a:off x="439420" y="2061210"/>
            <a:ext cx="11028680" cy="3969385"/>
          </a:xfrm>
          <a:prstGeom prst="rect">
            <a:avLst/>
          </a:prstGeom>
          <a:noFill/>
        </p:spPr>
        <p:txBody>
          <a:bodyPr wrap="square" rtlCol="0">
            <a:spAutoFit/>
          </a:bodyPr>
          <a:lstStyle/>
          <a:p>
            <a:pPr marL="171450" indent="-171450">
              <a:lnSpc>
                <a:spcPct val="150000"/>
              </a:lnSpc>
              <a:buFont typeface="Wingdings" panose="05000000000000000000" charset="0"/>
              <a:buChar char="l"/>
            </a:pPr>
            <a:r>
              <a:rPr lang="zh-CN" altLang="en-US" sz="1200" b="1" i="1" dirty="0">
                <a:solidFill>
                  <a:srgbClr val="F88B17"/>
                </a:solidFill>
              </a:rPr>
              <a:t>依托数字化设施打造开放智能的一流办公环境</a:t>
            </a:r>
            <a:endParaRPr lang="zh-CN" altLang="en-US" sz="1200" b="1" i="1" dirty="0">
              <a:solidFill>
                <a:srgbClr val="F88B17"/>
              </a:solidFill>
            </a:endParaRPr>
          </a:p>
          <a:p>
            <a:pPr marL="171450" indent="-171450" algn="l">
              <a:lnSpc>
                <a:spcPct val="150000"/>
              </a:lnSpc>
              <a:buClrTx/>
              <a:buSzTx/>
              <a:buFont typeface="Arial" panose="020B0604020202020204" pitchFamily="34" charset="0"/>
              <a:buChar char="•"/>
            </a:pPr>
            <a:r>
              <a:rPr lang="zh-CN" altLang="en-US" sz="1200" dirty="0">
                <a:sym typeface="+mn-ea"/>
              </a:rPr>
              <a:t>健康的办公环境：公司室内装有独立的空气净化系统，并通过无线传感技术和</a:t>
            </a:r>
            <a:r>
              <a:rPr lang="zh-CN" altLang="en-US" sz="1200" dirty="0">
                <a:solidFill>
                  <a:schemeClr val="dk1"/>
                </a:solidFill>
                <a:latin typeface="微软雅黑" panose="020B0503020204020204" pitchFamily="34" charset="-122"/>
                <a:sym typeface="+mn-ea"/>
              </a:rPr>
              <a:t>数字化可视化设备，对室内空气质量进行</a:t>
            </a:r>
            <a:r>
              <a:rPr lang="en-US" altLang="zh-CN" sz="1200" dirty="0">
                <a:solidFill>
                  <a:schemeClr val="dk1"/>
                </a:solidFill>
                <a:latin typeface="微软雅黑" panose="020B0503020204020204" pitchFamily="34" charset="-122"/>
                <a:sym typeface="+mn-ea"/>
              </a:rPr>
              <a:t>24</a:t>
            </a:r>
            <a:r>
              <a:rPr lang="zh-CN" altLang="en-US" sz="1200" dirty="0">
                <a:solidFill>
                  <a:schemeClr val="dk1"/>
                </a:solidFill>
                <a:latin typeface="微软雅黑" panose="020B0503020204020204" pitchFamily="34" charset="-122"/>
                <a:sym typeface="+mn-ea"/>
              </a:rPr>
              <a:t>小时自动监测和显示。采用全球首创针对人员健康舒适的室内建筑标准的“WELL”标准远高于国家标准的室内空气质量标准，如：</a:t>
            </a:r>
            <a:r>
              <a:rPr lang="en-US" altLang="zh-CN" sz="1200" dirty="0">
                <a:solidFill>
                  <a:schemeClr val="dk1"/>
                </a:solidFill>
                <a:latin typeface="微软雅黑" panose="020B0503020204020204" pitchFamily="34" charset="-122"/>
                <a:sym typeface="+mn-ea"/>
              </a:rPr>
              <a:t>PM2.5</a:t>
            </a:r>
            <a:r>
              <a:rPr lang="zh-CN" altLang="en-US" sz="1200" dirty="0">
                <a:solidFill>
                  <a:schemeClr val="dk1"/>
                </a:solidFill>
                <a:latin typeface="微软雅黑" panose="020B0503020204020204" pitchFamily="34" charset="-122"/>
                <a:sym typeface="+mn-ea"/>
              </a:rPr>
              <a:t>指标，常年控制在</a:t>
            </a:r>
            <a:r>
              <a:rPr lang="en-US" altLang="zh-CN" sz="1200" b="1" dirty="0">
                <a:solidFill>
                  <a:schemeClr val="dk1"/>
                </a:solidFill>
                <a:latin typeface="微软雅黑" panose="020B0503020204020204" pitchFamily="34" charset="-122"/>
                <a:sym typeface="+mn-ea"/>
              </a:rPr>
              <a:t>25</a:t>
            </a:r>
            <a:r>
              <a:rPr lang="zh-CN" altLang="en-US" sz="1200" b="1" dirty="0">
                <a:solidFill>
                  <a:schemeClr val="dk1"/>
                </a:solidFill>
                <a:latin typeface="微软雅黑" panose="020B0503020204020204" pitchFamily="34" charset="-122"/>
                <a:sym typeface="+mn-ea"/>
              </a:rPr>
              <a:t>以下</a:t>
            </a:r>
            <a:r>
              <a:rPr lang="zh-CN" altLang="en-US" sz="1200" dirty="0">
                <a:solidFill>
                  <a:schemeClr val="dk1"/>
                </a:solidFill>
                <a:latin typeface="微软雅黑" panose="020B0503020204020204" pitchFamily="34" charset="-122"/>
                <a:sym typeface="+mn-ea"/>
              </a:rPr>
              <a:t>（国家标准：</a:t>
            </a:r>
            <a:r>
              <a:rPr lang="en-US" altLang="zh-CN" sz="1200" dirty="0">
                <a:solidFill>
                  <a:schemeClr val="dk1"/>
                </a:solidFill>
                <a:latin typeface="微软雅黑" panose="020B0503020204020204" pitchFamily="34" charset="-122"/>
                <a:sym typeface="+mn-ea"/>
              </a:rPr>
              <a:t>50</a:t>
            </a:r>
            <a:r>
              <a:rPr lang="zh-CN" altLang="en-US" sz="1200" dirty="0">
                <a:solidFill>
                  <a:schemeClr val="dk1"/>
                </a:solidFill>
                <a:latin typeface="微软雅黑" panose="020B0503020204020204" pitchFamily="34" charset="-122"/>
                <a:sym typeface="+mn-ea"/>
              </a:rPr>
              <a:t>以下为优）。科思创中国总部办公室于2019年取得</a:t>
            </a:r>
            <a:r>
              <a:rPr lang="en-US" altLang="zh-CN" sz="1200" dirty="0">
                <a:solidFill>
                  <a:schemeClr val="dk1"/>
                </a:solidFill>
                <a:latin typeface="微软雅黑" panose="020B0503020204020204" pitchFamily="34" charset="-122"/>
                <a:sym typeface="+mn-ea"/>
              </a:rPr>
              <a:t>WELL</a:t>
            </a:r>
            <a:r>
              <a:rPr lang="zh-CN" altLang="en-US" sz="1200" dirty="0">
                <a:solidFill>
                  <a:schemeClr val="dk1"/>
                </a:solidFill>
                <a:latin typeface="微软雅黑" panose="020B0503020204020204" pitchFamily="34" charset="-122"/>
                <a:sym typeface="+mn-ea"/>
              </a:rPr>
              <a:t>金级，是</a:t>
            </a:r>
            <a:r>
              <a:rPr lang="zh-CN" altLang="en-US" sz="1200" dirty="0"/>
              <a:t>中国范围内第</a:t>
            </a:r>
            <a:r>
              <a:rPr lang="en-US" sz="1200" dirty="0"/>
              <a:t>9</a:t>
            </a:r>
            <a:r>
              <a:rPr lang="zh-CN" altLang="en-US" sz="1200" dirty="0"/>
              <a:t>个</a:t>
            </a:r>
            <a:r>
              <a:rPr lang="en-US" sz="1200" dirty="0"/>
              <a:t>WELL</a:t>
            </a:r>
            <a:r>
              <a:rPr lang="zh-CN" altLang="en-US" sz="1200" dirty="0"/>
              <a:t>金级认证的办公室内装项目</a:t>
            </a:r>
            <a:r>
              <a:rPr lang="zh-CN" altLang="en-US" sz="1200" dirty="0">
                <a:solidFill>
                  <a:schemeClr val="dk1"/>
                </a:solidFill>
                <a:latin typeface="微软雅黑" panose="020B0503020204020204" pitchFamily="34" charset="-122"/>
                <a:sym typeface="+mn-ea"/>
              </a:rPr>
              <a:t>。</a:t>
            </a:r>
            <a:endParaRPr lang="zh-CN" altLang="en-US" sz="1200" dirty="0">
              <a:solidFill>
                <a:schemeClr val="dk1"/>
              </a:solidFill>
              <a:latin typeface="微软雅黑" panose="020B0503020204020204" pitchFamily="34" charset="-122"/>
              <a:sym typeface="+mn-ea"/>
            </a:endParaRPr>
          </a:p>
          <a:p>
            <a:pPr marL="171450" indent="-171450" algn="l">
              <a:lnSpc>
                <a:spcPct val="150000"/>
              </a:lnSpc>
              <a:buClrTx/>
              <a:buSzTx/>
              <a:buFont typeface="Arial" panose="020B0604020202020204" pitchFamily="34" charset="0"/>
              <a:buChar char="•"/>
            </a:pPr>
            <a:r>
              <a:rPr lang="zh-CN" altLang="en-US" sz="1200" dirty="0">
                <a:solidFill>
                  <a:schemeClr val="dk1"/>
                </a:solidFill>
                <a:latin typeface="微软雅黑" panose="020B0503020204020204" pitchFamily="34" charset="-122"/>
                <a:sym typeface="+mn-ea"/>
              </a:rPr>
              <a:t>智能无线会议室：引入德国先进数字会议系统和设备，打造无线会议最优体验，如集成吸顶式的会议室音响、麦克风等设备，不会占用任何桌面空间；屏幕、电话会议、电视会议全部使用无线连接。</a:t>
            </a:r>
            <a:endParaRPr lang="zh-CN" altLang="en-US" sz="1200" dirty="0">
              <a:solidFill>
                <a:schemeClr val="dk1"/>
              </a:solidFill>
              <a:latin typeface="微软雅黑" panose="020B0503020204020204" pitchFamily="34" charset="-122"/>
              <a:sym typeface="+mn-ea"/>
            </a:endParaRPr>
          </a:p>
          <a:p>
            <a:pPr marL="171450" indent="-171450" algn="l">
              <a:lnSpc>
                <a:spcPct val="150000"/>
              </a:lnSpc>
              <a:buClrTx/>
              <a:buSzTx/>
              <a:buFont typeface="Arial" panose="020B0604020202020204" pitchFamily="34" charset="0"/>
              <a:buChar char="•"/>
            </a:pPr>
            <a:r>
              <a:rPr lang="zh-CN" altLang="en-US" sz="1200" dirty="0">
                <a:solidFill>
                  <a:schemeClr val="dk1"/>
                </a:solidFill>
                <a:latin typeface="微软雅黑" panose="020B0503020204020204" pitchFamily="34" charset="-122"/>
              </a:rPr>
              <a:t>多功能岛屿式前台：前台是个开放式的岛屿办公区，这里也有科思创的</a:t>
            </a:r>
            <a:r>
              <a:rPr lang="en-US" altLang="zh-CN" sz="1200" dirty="0">
                <a:solidFill>
                  <a:schemeClr val="dk1"/>
                </a:solidFill>
                <a:latin typeface="微软雅黑" panose="020B0503020204020204" pitchFamily="34" charset="-122"/>
              </a:rPr>
              <a:t>“IT</a:t>
            </a:r>
            <a:r>
              <a:rPr lang="zh-CN" altLang="en-US" sz="1200" dirty="0">
                <a:solidFill>
                  <a:schemeClr val="dk1"/>
                </a:solidFill>
                <a:latin typeface="微软雅黑" panose="020B0503020204020204" pitchFamily="34" charset="-122"/>
              </a:rPr>
              <a:t>现场服务中心</a:t>
            </a:r>
            <a:r>
              <a:rPr lang="en-US" altLang="zh-CN" sz="1200" dirty="0">
                <a:solidFill>
                  <a:schemeClr val="dk1"/>
                </a:solidFill>
                <a:latin typeface="微软雅黑" panose="020B0503020204020204" pitchFamily="34" charset="-122"/>
              </a:rPr>
              <a:t>”</a:t>
            </a:r>
            <a:r>
              <a:rPr lang="zh-CN" altLang="en-US" sz="1200" dirty="0">
                <a:solidFill>
                  <a:schemeClr val="dk1"/>
                </a:solidFill>
                <a:latin typeface="微软雅黑" panose="020B0503020204020204" pitchFamily="34" charset="-122"/>
              </a:rPr>
              <a:t>，便于为同事和访客提供全方位的服务和支持。</a:t>
            </a:r>
            <a:endParaRPr lang="zh-CN" altLang="en-US" sz="1200" dirty="0">
              <a:solidFill>
                <a:schemeClr val="dk1"/>
              </a:solidFill>
              <a:latin typeface="微软雅黑" panose="020B0503020204020204" pitchFamily="34" charset="-122"/>
            </a:endParaRPr>
          </a:p>
          <a:p>
            <a:pPr>
              <a:lnSpc>
                <a:spcPct val="150000"/>
              </a:lnSpc>
            </a:pPr>
            <a:endParaRPr lang="zh-CN" altLang="en-US" sz="1200" b="1" i="1" dirty="0">
              <a:solidFill>
                <a:srgbClr val="F88B17"/>
              </a:solidFill>
            </a:endParaRPr>
          </a:p>
          <a:p>
            <a:pPr marL="171450" indent="-171450" algn="l">
              <a:lnSpc>
                <a:spcPct val="150000"/>
              </a:lnSpc>
              <a:buClrTx/>
              <a:buSzTx/>
              <a:buFont typeface="Wingdings" panose="05000000000000000000" charset="0"/>
              <a:buChar char="l"/>
            </a:pPr>
            <a:r>
              <a:rPr lang="zh-CN" altLang="en-US" sz="1200" b="1" i="1" dirty="0">
                <a:solidFill>
                  <a:srgbClr val="F88B17"/>
                </a:solidFill>
              </a:rPr>
              <a:t>工会员工健康文娱活动管理数字化平台</a:t>
            </a:r>
            <a:endParaRPr lang="zh-CN" altLang="en-US" sz="1200" b="1" i="1" dirty="0">
              <a:solidFill>
                <a:srgbClr val="F88B17"/>
              </a:solidFill>
            </a:endParaRPr>
          </a:p>
          <a:p>
            <a:pPr indent="0" algn="l">
              <a:lnSpc>
                <a:spcPct val="150000"/>
              </a:lnSpc>
              <a:buClrTx/>
              <a:buSzTx/>
              <a:buFont typeface="Wingdings" panose="05000000000000000000" charset="0"/>
              <a:buNone/>
            </a:pPr>
            <a:r>
              <a:rPr lang="zh-CN" altLang="en-US" sz="1200" dirty="0">
                <a:solidFill>
                  <a:schemeClr val="dk1"/>
                </a:solidFill>
                <a:latin typeface="微软雅黑" panose="020B0503020204020204" pitchFamily="34" charset="-122"/>
                <a:sym typeface="+mn-ea"/>
              </a:rPr>
              <a:t>科思创非常关注员工身心健康和工作生活平衡，日常运营</a:t>
            </a:r>
            <a:r>
              <a:rPr lang="en-US" altLang="zh-CN" sz="1200" dirty="0">
                <a:solidFill>
                  <a:schemeClr val="dk1"/>
                </a:solidFill>
                <a:latin typeface="微软雅黑" panose="020B0503020204020204" pitchFamily="34" charset="-122"/>
                <a:sym typeface="+mn-ea"/>
              </a:rPr>
              <a:t>20+</a:t>
            </a:r>
            <a:r>
              <a:rPr lang="zh-CN" altLang="en-US" sz="1200" dirty="0">
                <a:solidFill>
                  <a:schemeClr val="dk1"/>
                </a:solidFill>
                <a:latin typeface="微软雅黑" panose="020B0503020204020204" pitchFamily="34" charset="-122"/>
                <a:sym typeface="+mn-ea"/>
              </a:rPr>
              <a:t>员工健康福祉俱乐部，工作量大，但工会人手有限，因此引入了数字化管理平台</a:t>
            </a:r>
            <a:r>
              <a:rPr lang="en-US" altLang="zh-CN" sz="1200" dirty="0">
                <a:solidFill>
                  <a:schemeClr val="dk1"/>
                </a:solidFill>
                <a:latin typeface="微软雅黑" panose="020B0503020204020204" pitchFamily="34" charset="-122"/>
                <a:sym typeface="+mn-ea"/>
              </a:rPr>
              <a:t>——</a:t>
            </a:r>
            <a:r>
              <a:rPr lang="zh-CN" altLang="en-US" sz="1200" dirty="0">
                <a:solidFill>
                  <a:schemeClr val="dk1"/>
                </a:solidFill>
                <a:latin typeface="微软雅黑" panose="020B0503020204020204" pitchFamily="34" charset="-122"/>
                <a:sym typeface="+mn-ea"/>
              </a:rPr>
              <a:t>联合外部供应商开发并不断完善适合公司实际情况的</a:t>
            </a:r>
            <a:r>
              <a:rPr lang="en-US" altLang="zh-CN" sz="1200" dirty="0">
                <a:solidFill>
                  <a:schemeClr val="dk1"/>
                </a:solidFill>
                <a:latin typeface="微软雅黑" panose="020B0503020204020204" pitchFamily="34" charset="-122"/>
                <a:sym typeface="+mn-ea"/>
              </a:rPr>
              <a:t>“</a:t>
            </a:r>
            <a:r>
              <a:rPr lang="zh-CN" altLang="en-US" sz="1200" dirty="0">
                <a:solidFill>
                  <a:schemeClr val="dk1"/>
                </a:solidFill>
                <a:latin typeface="微软雅黑" panose="020B0503020204020204" pitchFamily="34" charset="-122"/>
                <a:sym typeface="+mn-ea"/>
              </a:rPr>
              <a:t>科思创工会俱乐部</a:t>
            </a:r>
            <a:r>
              <a:rPr lang="en-US" altLang="zh-CN" sz="1200" dirty="0">
                <a:solidFill>
                  <a:schemeClr val="dk1"/>
                </a:solidFill>
                <a:latin typeface="微软雅黑" panose="020B0503020204020204" pitchFamily="34" charset="-122"/>
                <a:sym typeface="+mn-ea"/>
              </a:rPr>
              <a:t>”</a:t>
            </a:r>
            <a:r>
              <a:rPr lang="zh-CN" altLang="en-US" sz="1200" dirty="0">
                <a:solidFill>
                  <a:schemeClr val="dk1"/>
                </a:solidFill>
                <a:latin typeface="微软雅黑" panose="020B0503020204020204" pitchFamily="34" charset="-122"/>
                <a:sym typeface="+mn-ea"/>
              </a:rPr>
              <a:t>小程序。该举措亮点：</a:t>
            </a:r>
            <a:endParaRPr lang="zh-CN" altLang="en-US" sz="1200" dirty="0">
              <a:solidFill>
                <a:schemeClr val="dk1"/>
              </a:solidFill>
              <a:latin typeface="微软雅黑" panose="020B0503020204020204" pitchFamily="34" charset="-122"/>
              <a:sym typeface="+mn-ea"/>
            </a:endParaRPr>
          </a:p>
          <a:p>
            <a:pPr marL="171450" indent="-171450" algn="l">
              <a:lnSpc>
                <a:spcPct val="150000"/>
              </a:lnSpc>
              <a:buClrTx/>
              <a:buSzTx/>
              <a:buFont typeface="Arial" panose="020B0604020202020204" pitchFamily="34" charset="0"/>
              <a:buChar char="•"/>
            </a:pPr>
            <a:r>
              <a:rPr lang="zh-CN" altLang="en-US" sz="1200" dirty="0">
                <a:solidFill>
                  <a:schemeClr val="dk1"/>
                </a:solidFill>
                <a:latin typeface="微软雅黑" panose="020B0503020204020204" pitchFamily="34" charset="-122"/>
                <a:sym typeface="+mn-ea"/>
              </a:rPr>
              <a:t>全覆盖：服务面对全公司900多名员工，员工可通过小程序全面了解工会活动信息，随时随地报名、查看进度、签到</a:t>
            </a:r>
            <a:endParaRPr lang="zh-CN" altLang="en-US" sz="1200" dirty="0">
              <a:solidFill>
                <a:schemeClr val="dk1"/>
              </a:solidFill>
              <a:latin typeface="微软雅黑" panose="020B0503020204020204" pitchFamily="34" charset="-122"/>
            </a:endParaRPr>
          </a:p>
          <a:p>
            <a:pPr marL="171450" indent="-171450" algn="l">
              <a:lnSpc>
                <a:spcPct val="150000"/>
              </a:lnSpc>
              <a:buClrTx/>
              <a:buSzTx/>
              <a:buFont typeface="Arial" panose="020B0604020202020204" pitchFamily="34" charset="0"/>
              <a:buChar char="•"/>
            </a:pPr>
            <a:r>
              <a:rPr lang="zh-CN" altLang="en-US" sz="1200" dirty="0">
                <a:solidFill>
                  <a:schemeClr val="dk1"/>
                </a:solidFill>
                <a:latin typeface="微软雅黑" panose="020B0503020204020204" pitchFamily="34" charset="-122"/>
                <a:sym typeface="+mn-ea"/>
              </a:rPr>
              <a:t>高效管理：集成24个俱乐部，其中17个运动类俱乐部，7个文娱类俱乐部，融合了报名、打卡、运动记录、奖励、照片互传等功能</a:t>
            </a:r>
            <a:endParaRPr lang="en-US" altLang="zh-CN" sz="1200" dirty="0">
              <a:solidFill>
                <a:schemeClr val="dk1"/>
              </a:solidFill>
              <a:latin typeface="微软雅黑" panose="020B0503020204020204" pitchFamily="34" charset="-122"/>
              <a:sym typeface="+mn-ea"/>
            </a:endParaRPr>
          </a:p>
          <a:p>
            <a:pPr marL="171450" indent="-171450" algn="l">
              <a:lnSpc>
                <a:spcPct val="150000"/>
              </a:lnSpc>
              <a:buClrTx/>
              <a:buSzTx/>
              <a:buFont typeface="Arial" panose="020B0604020202020204" pitchFamily="34" charset="0"/>
              <a:buChar char="•"/>
            </a:pPr>
            <a:r>
              <a:rPr lang="zh-CN" altLang="en-US" sz="1200" dirty="0">
                <a:solidFill>
                  <a:schemeClr val="dk1"/>
                </a:solidFill>
                <a:latin typeface="微软雅黑" panose="020B0503020204020204" pitchFamily="34" charset="-122"/>
                <a:sym typeface="+mn-ea"/>
              </a:rPr>
              <a:t>数据驱动决策：不定期统计每个俱乐部的员工参与情况，根据员工需求不断优胜劣汰，调整和优化俱乐部设置</a:t>
            </a:r>
            <a:endParaRPr lang="zh-CN" altLang="en-US" sz="1200" dirty="0">
              <a:solidFill>
                <a:schemeClr val="dk1"/>
              </a:solidFill>
              <a:latin typeface="微软雅黑" panose="020B0503020204020204" pitchFamily="34" charset="-122"/>
            </a:endParaRPr>
          </a:p>
        </p:txBody>
      </p:sp>
      <p:sp>
        <p:nvSpPr>
          <p:cNvPr id="7" name="文本框 6"/>
          <p:cNvSpPr txBox="1"/>
          <p:nvPr/>
        </p:nvSpPr>
        <p:spPr>
          <a:xfrm>
            <a:off x="439319" y="1711172"/>
            <a:ext cx="2898472" cy="306705"/>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400" dirty="0"/>
              <a:t>人力资源数字化转型的特色实践：</a:t>
            </a:r>
            <a:endParaRPr lang="zh-CN" altLang="en-US" sz="1400" dirty="0"/>
          </a:p>
        </p:txBody>
      </p:sp>
      <p:pic>
        <p:nvPicPr>
          <p:cNvPr id="8" name="图片 7" descr="Logo_Covestro_White_Onscreen_RGB-01"/>
          <p:cNvPicPr>
            <a:picLocks noChangeAspect="1"/>
          </p:cNvPicPr>
          <p:nvPr/>
        </p:nvPicPr>
        <p:blipFill>
          <a:blip r:embed="rId4"/>
          <a:stretch>
            <a:fillRect/>
          </a:stretch>
        </p:blipFill>
        <p:spPr>
          <a:xfrm>
            <a:off x="4728210" y="621030"/>
            <a:ext cx="554355" cy="554355"/>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393825"/>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407670" y="189230"/>
            <a:ext cx="11351895" cy="1068705"/>
          </a:xfrm>
        </p:spPr>
        <p:txBody>
          <a:bodyPr/>
          <a:lstStyle/>
          <a:p>
            <a:pPr>
              <a:lnSpc>
                <a:spcPct val="130000"/>
              </a:lnSpc>
            </a:pPr>
            <a:r>
              <a:rPr 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案例</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sz="2800" b="1" dirty="0">
                <a:solidFill>
                  <a:schemeClr val="bg1"/>
                </a:solidFill>
                <a:latin typeface="微软雅黑" panose="020B0503020204020204" pitchFamily="34" charset="-122"/>
                <a:ea typeface="微软雅黑" panose="020B0503020204020204" pitchFamily="34" charset="-122"/>
              </a:rPr>
              <a:t>国企典型案例——天虹数科商业</a:t>
            </a:r>
            <a:endParaRPr sz="2800" b="1" dirty="0">
              <a:solidFill>
                <a:schemeClr val="bg1"/>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4294967295"/>
            <p:custDataLst>
              <p:tags r:id="rId1"/>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2"/>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
        <p:nvSpPr>
          <p:cNvPr id="6" name="文本框 5"/>
          <p:cNvSpPr txBox="1"/>
          <p:nvPr/>
        </p:nvSpPr>
        <p:spPr>
          <a:xfrm>
            <a:off x="469849" y="5373230"/>
            <a:ext cx="10596981" cy="1060450"/>
          </a:xfrm>
          <a:prstGeom prst="rect">
            <a:avLst/>
          </a:prstGeom>
          <a:noFill/>
        </p:spPr>
        <p:txBody>
          <a:bodyPr wrap="square" rtlCol="0">
            <a:spAutoFit/>
          </a:bodyPr>
          <a:lstStyle/>
          <a:p>
            <a:pPr marL="285750" lvl="0" indent="-285750" algn="l">
              <a:lnSpc>
                <a:spcPct val="150000"/>
              </a:lnSpc>
              <a:buClrTx/>
              <a:buSzTx/>
              <a:buFont typeface="Wingdings" panose="05000000000000000000" charset="0"/>
              <a:buChar char="l"/>
            </a:pPr>
            <a:r>
              <a:rPr lang="zh-CN" altLang="en-US" sz="1400" dirty="0">
                <a:solidFill>
                  <a:srgbClr val="262626"/>
                </a:solidFill>
                <a:latin typeface="+mn-ea"/>
                <a:cs typeface="+mn-ea"/>
                <a:sym typeface="+mn-ea"/>
              </a:rPr>
              <a:t>传统零售业市场渐趋饱和</a:t>
            </a:r>
            <a:endParaRPr lang="zh-CN" altLang="en-US" sz="1400" dirty="0">
              <a:solidFill>
                <a:srgbClr val="262626"/>
              </a:solidFill>
              <a:latin typeface="+mn-ea"/>
              <a:cs typeface="+mn-ea"/>
              <a:sym typeface="+mn-ea"/>
            </a:endParaRPr>
          </a:p>
          <a:p>
            <a:pPr marL="285750" lvl="0" indent="-285750" algn="l">
              <a:lnSpc>
                <a:spcPct val="150000"/>
              </a:lnSpc>
              <a:buClrTx/>
              <a:buSzTx/>
              <a:buFont typeface="Wingdings" panose="05000000000000000000" charset="0"/>
              <a:buChar char="l"/>
            </a:pPr>
            <a:r>
              <a:rPr lang="zh-CN" altLang="en-US" sz="1400" dirty="0">
                <a:solidFill>
                  <a:srgbClr val="262626"/>
                </a:solidFill>
                <a:latin typeface="+mn-ea"/>
                <a:cs typeface="+mn-ea"/>
                <a:sym typeface="+mn-ea"/>
              </a:rPr>
              <a:t>PC互联网电商带来冲击</a:t>
            </a:r>
            <a:endParaRPr lang="zh-CN" altLang="en-US" sz="1400" dirty="0">
              <a:solidFill>
                <a:srgbClr val="262626"/>
              </a:solidFill>
              <a:latin typeface="+mn-ea"/>
              <a:cs typeface="+mn-ea"/>
              <a:sym typeface="+mn-ea"/>
            </a:endParaRPr>
          </a:p>
          <a:p>
            <a:pPr marL="285750" lvl="0" indent="-285750" algn="l">
              <a:lnSpc>
                <a:spcPct val="150000"/>
              </a:lnSpc>
              <a:buClrTx/>
              <a:buSzTx/>
              <a:buFont typeface="Wingdings" panose="05000000000000000000" charset="0"/>
              <a:buChar char="l"/>
            </a:pPr>
            <a:r>
              <a:rPr lang="zh-CN" altLang="en-US" sz="1400" dirty="0">
                <a:solidFill>
                  <a:srgbClr val="262626"/>
                </a:solidFill>
                <a:latin typeface="+mn-ea"/>
                <a:cs typeface="+mn-ea"/>
                <a:sym typeface="+mn-ea"/>
              </a:rPr>
              <a:t>市场需求和消费习惯发生变化</a:t>
            </a:r>
            <a:endParaRPr lang="zh-CN" altLang="en-US" sz="1400" dirty="0">
              <a:solidFill>
                <a:srgbClr val="262626"/>
              </a:solidFill>
              <a:latin typeface="+mn-ea"/>
              <a:cs typeface="+mn-ea"/>
              <a:sym typeface="+mn-ea"/>
            </a:endParaRPr>
          </a:p>
        </p:txBody>
      </p:sp>
      <p:sp>
        <p:nvSpPr>
          <p:cNvPr id="10" name="文本框 9"/>
          <p:cNvSpPr txBox="1"/>
          <p:nvPr/>
        </p:nvSpPr>
        <p:spPr>
          <a:xfrm>
            <a:off x="469900" y="5066665"/>
            <a:ext cx="5337175" cy="306705"/>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400" dirty="0"/>
              <a:t>人力资源数字化转型的驱动因素：</a:t>
            </a:r>
            <a:endParaRPr lang="zh-CN" altLang="en-US" sz="1400" dirty="0"/>
          </a:p>
        </p:txBody>
      </p:sp>
      <p:sp>
        <p:nvSpPr>
          <p:cNvPr id="12" name="文本框 11"/>
          <p:cNvSpPr txBox="1"/>
          <p:nvPr/>
        </p:nvSpPr>
        <p:spPr>
          <a:xfrm>
            <a:off x="469850" y="1811485"/>
            <a:ext cx="2286000" cy="306705"/>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400" dirty="0"/>
              <a:t>企业简介：</a:t>
            </a:r>
            <a:endParaRPr lang="zh-CN" altLang="en-US" sz="1400" dirty="0"/>
          </a:p>
        </p:txBody>
      </p:sp>
      <p:sp>
        <p:nvSpPr>
          <p:cNvPr id="7" name="文本框 6"/>
          <p:cNvSpPr txBox="1"/>
          <p:nvPr/>
        </p:nvSpPr>
        <p:spPr>
          <a:xfrm>
            <a:off x="469900" y="2155825"/>
            <a:ext cx="5629275" cy="1753235"/>
          </a:xfrm>
          <a:prstGeom prst="rect">
            <a:avLst/>
          </a:prstGeom>
          <a:noFill/>
        </p:spPr>
        <p:txBody>
          <a:bodyPr wrap="square" rtlCol="0" anchor="t">
            <a:spAutoFit/>
          </a:bodyPr>
          <a:p>
            <a:pPr algn="l">
              <a:spcBef>
                <a:spcPts val="0"/>
              </a:spcBef>
              <a:buClrTx/>
              <a:buSzTx/>
              <a:buFontTx/>
            </a:pPr>
            <a:r>
              <a:rPr lang="zh-CN" altLang="en-US" sz="1200" dirty="0">
                <a:sym typeface="+mn-ea"/>
              </a:rPr>
              <a:t>天虹数科商业股份有限公司，成立于1984年，是国有控股的上市公司，2010年上市。通过人本、科学管理，专业、高效的运营，公司连续</a:t>
            </a:r>
            <a:r>
              <a:rPr lang="zh-CN" altLang="en-US" sz="1200" dirty="0">
                <a:sym typeface="+mn-ea"/>
              </a:rPr>
              <a:t>21年入围中国连锁百强企业。</a:t>
            </a:r>
            <a:endParaRPr lang="zh-CN" altLang="en-US" sz="1200" dirty="0">
              <a:sym typeface="+mn-ea"/>
            </a:endParaRPr>
          </a:p>
          <a:p>
            <a:pPr algn="l">
              <a:spcBef>
                <a:spcPts val="0"/>
              </a:spcBef>
              <a:buClrTx/>
              <a:buSzTx/>
              <a:buFontTx/>
            </a:pPr>
            <a:r>
              <a:rPr lang="zh-CN" altLang="en-US" sz="1200" dirty="0">
                <a:sym typeface="+mn-ea"/>
              </a:rPr>
              <a:t>天虹在行业内率先转型，突破传统购物模式，践行数字化、体验式、供应链三大业务战略，大力发展线上线下一体化的智慧零售商业模式。天虹数字化已实现全门店、全业态、全流程覆盖，形成”到店+到家“的融合零售，并推进技术服务输出，成为科技零售的领先者。</a:t>
            </a:r>
            <a:endParaRPr lang="zh-CN" altLang="en-US" sz="1200" dirty="0">
              <a:sym typeface="+mn-ea"/>
            </a:endParaRPr>
          </a:p>
          <a:p>
            <a:pPr algn="l">
              <a:spcBef>
                <a:spcPts val="0"/>
              </a:spcBef>
              <a:buClrTx/>
              <a:buSzTx/>
              <a:buFontTx/>
            </a:pPr>
            <a:r>
              <a:rPr lang="zh-CN" altLang="en-US" sz="1200" dirty="0">
                <a:sym typeface="+mn-ea"/>
              </a:rPr>
              <a:t>截至2021年9月1日，天虹在北京、广东、福建、江西、湖南、江苏、浙江、四川等8省33市，共经营购百97家（购物中心31家），超市118家、便利店209家。</a:t>
            </a:r>
            <a:endParaRPr lang="zh-CN" altLang="en-US" sz="1200" dirty="0"/>
          </a:p>
        </p:txBody>
      </p:sp>
      <p:sp>
        <p:nvSpPr>
          <p:cNvPr id="8" name="文本框 7"/>
          <p:cNvSpPr txBox="1"/>
          <p:nvPr/>
        </p:nvSpPr>
        <p:spPr>
          <a:xfrm>
            <a:off x="469900" y="4119245"/>
            <a:ext cx="5448935" cy="737235"/>
          </a:xfrm>
          <a:prstGeom prst="rect">
            <a:avLst/>
          </a:prstGeom>
          <a:noFill/>
        </p:spPr>
        <p:txBody>
          <a:bodyPr wrap="square" rtlCol="0">
            <a:spAutoFit/>
          </a:bodyPr>
          <a:p>
            <a:pPr algn="l">
              <a:lnSpc>
                <a:spcPct val="150000"/>
              </a:lnSpc>
              <a:buClrTx/>
              <a:buSzTx/>
              <a:buFontTx/>
            </a:pPr>
            <a:r>
              <a:rPr lang="zh-CN" altLang="en-US" sz="1400" b="1" dirty="0">
                <a:solidFill>
                  <a:schemeClr val="accent2"/>
                </a:solidFill>
                <a:latin typeface="微软雅黑" panose="020B0503020204020204" pitchFamily="34" charset="-122"/>
                <a:ea typeface="微软雅黑" panose="020B0503020204020204" pitchFamily="34" charset="-122"/>
                <a:sym typeface="+mn-ea"/>
              </a:rPr>
              <a:t>数字化转型起始时间：201</a:t>
            </a:r>
            <a:r>
              <a:rPr lang="en-US" altLang="zh-CN" sz="1400" b="1" dirty="0">
                <a:solidFill>
                  <a:schemeClr val="accent2"/>
                </a:solidFill>
                <a:latin typeface="微软雅黑" panose="020B0503020204020204" pitchFamily="34" charset="-122"/>
                <a:ea typeface="微软雅黑" panose="020B0503020204020204" pitchFamily="34" charset="-122"/>
                <a:sym typeface="+mn-ea"/>
              </a:rPr>
              <a:t>2</a:t>
            </a:r>
            <a:r>
              <a:rPr lang="zh-CN" altLang="en-US" sz="1400" b="1" dirty="0">
                <a:solidFill>
                  <a:schemeClr val="accent2"/>
                </a:solidFill>
                <a:latin typeface="微软雅黑" panose="020B0503020204020204" pitchFamily="34" charset="-122"/>
                <a:ea typeface="微软雅黑" panose="020B0503020204020204" pitchFamily="34" charset="-122"/>
                <a:sym typeface="+mn-ea"/>
              </a:rPr>
              <a:t>年底</a:t>
            </a:r>
            <a:endParaRPr lang="zh-CN" altLang="en-US" sz="1400" b="1" dirty="0">
              <a:solidFill>
                <a:schemeClr val="accent2"/>
              </a:solidFill>
              <a:latin typeface="微软雅黑" panose="020B0503020204020204" pitchFamily="34" charset="-122"/>
              <a:ea typeface="微软雅黑" panose="020B0503020204020204" pitchFamily="34" charset="-122"/>
              <a:sym typeface="+mn-ea"/>
            </a:endParaRPr>
          </a:p>
          <a:p>
            <a:pPr algn="l">
              <a:lnSpc>
                <a:spcPct val="150000"/>
              </a:lnSpc>
              <a:buClrTx/>
              <a:buSzTx/>
              <a:buFontTx/>
            </a:pPr>
            <a:r>
              <a:rPr lang="zh-CN" altLang="en-US" sz="1400" dirty="0">
                <a:solidFill>
                  <a:schemeClr val="accent2"/>
                </a:solidFill>
                <a:latin typeface="微软雅黑" panose="020B0503020204020204" pitchFamily="34" charset="-122"/>
                <a:ea typeface="微软雅黑" panose="020B0503020204020204" pitchFamily="34" charset="-122"/>
                <a:sym typeface="+mn-ea"/>
              </a:rPr>
              <a:t>2015年开始全面数字化转型，人力资源的数字化即在2015年开启</a:t>
            </a:r>
            <a:endParaRPr lang="zh-CN" altLang="en-US" sz="1400" dirty="0">
              <a:solidFill>
                <a:schemeClr val="accent2"/>
              </a:solidFill>
              <a:latin typeface="微软雅黑" panose="020B0503020204020204" pitchFamily="34" charset="-122"/>
              <a:ea typeface="微软雅黑" panose="020B0503020204020204" pitchFamily="34" charset="-122"/>
              <a:sym typeface="+mn-ea"/>
            </a:endParaRPr>
          </a:p>
        </p:txBody>
      </p:sp>
      <p:pic>
        <p:nvPicPr>
          <p:cNvPr id="9" name="图片 8" descr="C:/Users/admin/AppData/Local/Temp/picturecompress_20211019155437/output_1.pngoutput_1"/>
          <p:cNvPicPr>
            <a:picLocks noChangeAspect="1"/>
          </p:cNvPicPr>
          <p:nvPr/>
        </p:nvPicPr>
        <p:blipFill>
          <a:blip r:embed="rId4"/>
          <a:srcRect/>
          <a:stretch>
            <a:fillRect/>
          </a:stretch>
        </p:blipFill>
        <p:spPr>
          <a:xfrm>
            <a:off x="7936865" y="2060575"/>
            <a:ext cx="3425825" cy="4394200"/>
          </a:xfrm>
          <a:prstGeom prst="rect">
            <a:avLst/>
          </a:prstGeom>
        </p:spPr>
      </p:pic>
      <p:pic>
        <p:nvPicPr>
          <p:cNvPr id="19" name="图片 18"/>
          <p:cNvPicPr>
            <a:picLocks noChangeAspect="1"/>
          </p:cNvPicPr>
          <p:nvPr/>
        </p:nvPicPr>
        <p:blipFill>
          <a:blip r:embed="rId5"/>
          <a:stretch>
            <a:fillRect/>
          </a:stretch>
        </p:blipFill>
        <p:spPr>
          <a:xfrm>
            <a:off x="5807075" y="734695"/>
            <a:ext cx="1287145" cy="396875"/>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393825"/>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407670" y="189230"/>
            <a:ext cx="11351895" cy="1068705"/>
          </a:xfrm>
        </p:spPr>
        <p:txBody>
          <a:bodyPr/>
          <a:lstStyle/>
          <a:p>
            <a:pPr>
              <a:lnSpc>
                <a:spcPct val="130000"/>
              </a:lnSpc>
            </a:pPr>
            <a:r>
              <a:rPr 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案例</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sz="2800" b="1" dirty="0">
                <a:solidFill>
                  <a:schemeClr val="bg1"/>
                </a:solidFill>
                <a:latin typeface="微软雅黑" panose="020B0503020204020204" pitchFamily="34" charset="-122"/>
                <a:ea typeface="微软雅黑" panose="020B0503020204020204" pitchFamily="34" charset="-122"/>
              </a:rPr>
              <a:t>国企典型案例——天虹数科商业</a:t>
            </a:r>
            <a:endParaRPr sz="2800" b="1" dirty="0">
              <a:solidFill>
                <a:schemeClr val="bg1"/>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4294967295"/>
            <p:custDataLst>
              <p:tags r:id="rId1"/>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2"/>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
        <p:nvSpPr>
          <p:cNvPr id="5" name="文本框 4"/>
          <p:cNvSpPr txBox="1"/>
          <p:nvPr/>
        </p:nvSpPr>
        <p:spPr>
          <a:xfrm>
            <a:off x="445770" y="2008505"/>
            <a:ext cx="11508740" cy="922020"/>
          </a:xfrm>
          <a:prstGeom prst="rect">
            <a:avLst/>
          </a:prstGeom>
          <a:noFill/>
        </p:spPr>
        <p:txBody>
          <a:bodyPr wrap="square" rtlCol="0">
            <a:spAutoFit/>
          </a:bodyPr>
          <a:lstStyle/>
          <a:p>
            <a:pPr marL="171450" indent="-171450">
              <a:lnSpc>
                <a:spcPct val="150000"/>
              </a:lnSpc>
              <a:buFont typeface="Wingdings" panose="05000000000000000000" charset="0"/>
              <a:buChar char="l"/>
            </a:pPr>
            <a:r>
              <a:rPr lang="zh-CN" altLang="en-US" sz="1200" b="1" i="1" dirty="0">
                <a:solidFill>
                  <a:srgbClr val="F88B17"/>
                </a:solidFill>
                <a:sym typeface="+mn-ea"/>
              </a:rPr>
              <a:t>以顾客为中心的全新业务战略，对传统零售业务进行了数字化重塑</a:t>
            </a:r>
            <a:endParaRPr lang="zh-CN" altLang="en-US" sz="1200" b="1" i="1" dirty="0">
              <a:solidFill>
                <a:srgbClr val="F88B17"/>
              </a:solidFill>
              <a:sym typeface="+mn-ea"/>
            </a:endParaRPr>
          </a:p>
          <a:p>
            <a:pPr algn="l">
              <a:lnSpc>
                <a:spcPct val="150000"/>
              </a:lnSpc>
              <a:buClrTx/>
              <a:buSzTx/>
              <a:buFont typeface="Wingdings" panose="05000000000000000000" charset="0"/>
              <a:buNone/>
            </a:pPr>
            <a:r>
              <a:rPr lang="zh-CN" altLang="en-US" sz="1200" dirty="0">
                <a:solidFill>
                  <a:schemeClr val="dk1"/>
                </a:solidFill>
                <a:latin typeface="微软雅黑" panose="020B0503020204020204" pitchFamily="34" charset="-122"/>
              </a:rPr>
              <a:t>全链路、全流程的数字化：顾客的数字化、营销的数字化、服务的数字化、商品的数字化、经营管理的数字化、供应链的数字化。</a:t>
            </a:r>
            <a:endParaRPr lang="zh-CN" altLang="en-US" sz="1200" dirty="0">
              <a:solidFill>
                <a:schemeClr val="dk1"/>
              </a:solidFill>
              <a:latin typeface="微软雅黑" panose="020B0503020204020204" pitchFamily="34" charset="-122"/>
            </a:endParaRPr>
          </a:p>
          <a:p>
            <a:pPr marL="171450" indent="-171450">
              <a:lnSpc>
                <a:spcPct val="150000"/>
              </a:lnSpc>
              <a:buFont typeface="Wingdings" panose="05000000000000000000" charset="0"/>
              <a:buChar char="l"/>
            </a:pPr>
            <a:r>
              <a:rPr lang="zh-CN" altLang="en-US" sz="1200" b="1" i="1" dirty="0">
                <a:solidFill>
                  <a:srgbClr val="F88B17"/>
                </a:solidFill>
                <a:sym typeface="+mn-ea"/>
              </a:rPr>
              <a:t>成立内部技术开发团队，构建数字化核心竞争力，目前该团队已经市场化</a:t>
            </a:r>
            <a:endParaRPr lang="zh-CN" altLang="en-US" sz="1200" dirty="0">
              <a:solidFill>
                <a:schemeClr val="dk1"/>
              </a:solidFill>
              <a:latin typeface="微软雅黑" panose="020B0503020204020204" pitchFamily="34" charset="-122"/>
              <a:sym typeface="+mn-ea"/>
            </a:endParaRPr>
          </a:p>
        </p:txBody>
      </p:sp>
      <p:sp>
        <p:nvSpPr>
          <p:cNvPr id="11" name="文本框 10"/>
          <p:cNvSpPr txBox="1"/>
          <p:nvPr/>
        </p:nvSpPr>
        <p:spPr>
          <a:xfrm>
            <a:off x="445770" y="1731010"/>
            <a:ext cx="6350000" cy="306705"/>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400" dirty="0"/>
              <a:t>数字化转型特征：</a:t>
            </a:r>
            <a:endParaRPr lang="zh-CN" altLang="en-US" sz="1400" dirty="0"/>
          </a:p>
        </p:txBody>
      </p:sp>
      <p:sp>
        <p:nvSpPr>
          <p:cNvPr id="15" name="文本框 14"/>
          <p:cNvSpPr txBox="1"/>
          <p:nvPr/>
        </p:nvSpPr>
        <p:spPr>
          <a:xfrm>
            <a:off x="4105275" y="6409055"/>
            <a:ext cx="7810500" cy="275590"/>
          </a:xfrm>
          <a:prstGeom prst="rect">
            <a:avLst/>
          </a:prstGeom>
          <a:noFill/>
        </p:spPr>
        <p:txBody>
          <a:bodyPr wrap="square" rtlCol="0">
            <a:spAutoFit/>
          </a:bodyPr>
          <a:p>
            <a:pPr algn="r">
              <a:buClrTx/>
              <a:buSzTx/>
              <a:buFontTx/>
            </a:pPr>
            <a:r>
              <a:rPr lang="zh-CN" altLang="en-US" sz="1200" b="1">
                <a:solidFill>
                  <a:schemeClr val="accent2"/>
                </a:solidFill>
              </a:rPr>
              <a:t>特别鸣谢本案例访谈对象：</a:t>
            </a:r>
            <a:r>
              <a:rPr sz="1200" b="1">
                <a:solidFill>
                  <a:schemeClr val="accent2"/>
                </a:solidFill>
                <a:sym typeface="+mn-ea"/>
              </a:rPr>
              <a:t>天虹股份公司人力资源副总监</a:t>
            </a:r>
            <a:r>
              <a:rPr lang="en-US" altLang="zh-CN" sz="1200" b="1">
                <a:solidFill>
                  <a:schemeClr val="accent2"/>
                </a:solidFill>
                <a:sym typeface="+mn-ea"/>
              </a:rPr>
              <a:t>/</a:t>
            </a:r>
            <a:r>
              <a:rPr sz="1200" b="1">
                <a:solidFill>
                  <a:schemeClr val="accent2"/>
                </a:solidFill>
                <a:sym typeface="+mn-ea"/>
              </a:rPr>
              <a:t>灵智数科副总经理 李冬</a:t>
            </a:r>
            <a:endParaRPr sz="1200" b="1">
              <a:solidFill>
                <a:schemeClr val="accent2"/>
              </a:solidFill>
              <a:sym typeface="+mn-ea"/>
            </a:endParaRPr>
          </a:p>
        </p:txBody>
      </p:sp>
      <p:sp>
        <p:nvSpPr>
          <p:cNvPr id="17" name="文本框 16"/>
          <p:cNvSpPr txBox="1"/>
          <p:nvPr/>
        </p:nvSpPr>
        <p:spPr>
          <a:xfrm>
            <a:off x="457835" y="3441700"/>
            <a:ext cx="6350000" cy="306705"/>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400" dirty="0"/>
              <a:t>人力资源数字化转型的特色实践：</a:t>
            </a:r>
            <a:endParaRPr lang="zh-CN" altLang="en-US" sz="1400" dirty="0"/>
          </a:p>
        </p:txBody>
      </p:sp>
      <p:sp>
        <p:nvSpPr>
          <p:cNvPr id="18" name="文本框 17"/>
          <p:cNvSpPr txBox="1"/>
          <p:nvPr/>
        </p:nvSpPr>
        <p:spPr>
          <a:xfrm>
            <a:off x="457835" y="3770630"/>
            <a:ext cx="11507470" cy="2306955"/>
          </a:xfrm>
          <a:prstGeom prst="rect">
            <a:avLst/>
          </a:prstGeom>
          <a:noFill/>
        </p:spPr>
        <p:txBody>
          <a:bodyPr wrap="square" rtlCol="0">
            <a:spAutoFit/>
          </a:bodyPr>
          <a:p>
            <a:pPr marL="171450" indent="-171450" algn="l">
              <a:lnSpc>
                <a:spcPct val="150000"/>
              </a:lnSpc>
              <a:buClrTx/>
              <a:buSzTx/>
              <a:buFont typeface="Wingdings" panose="05000000000000000000" charset="0"/>
              <a:buChar char="l"/>
            </a:pPr>
            <a:r>
              <a:rPr lang="zh-CN" altLang="en-US" sz="1200" b="1" i="1" dirty="0">
                <a:solidFill>
                  <a:srgbClr val="F88B17"/>
                </a:solidFill>
                <a:sym typeface="+mn-ea"/>
              </a:rPr>
              <a:t>员工生命周期的数字化管理</a:t>
            </a:r>
            <a:endParaRPr lang="zh-CN" altLang="en-US" sz="1200" b="1" i="1" dirty="0">
              <a:solidFill>
                <a:srgbClr val="F88B17"/>
              </a:solidFill>
              <a:sym typeface="+mn-ea"/>
            </a:endParaRPr>
          </a:p>
          <a:p>
            <a:pPr indent="0" algn="l">
              <a:lnSpc>
                <a:spcPct val="150000"/>
              </a:lnSpc>
              <a:buClrTx/>
              <a:buSzTx/>
              <a:buFont typeface="Wingdings" panose="05000000000000000000" charset="0"/>
              <a:buNone/>
            </a:pPr>
            <a:r>
              <a:rPr lang="zh-CN" altLang="en-US" sz="1200" dirty="0">
                <a:solidFill>
                  <a:schemeClr val="dk1"/>
                </a:solidFill>
                <a:latin typeface="微软雅黑" panose="020B0503020204020204" pitchFamily="34" charset="-122"/>
                <a:sym typeface="+mn-ea"/>
              </a:rPr>
              <a:t>招聘-入职-绩效管理-薪酬福利-培训-人才发展-离职，每个环节都有相应的数字化模块来支持，且集成在协同平台上（企业微信）。</a:t>
            </a:r>
            <a:endParaRPr lang="zh-CN" altLang="en-US" sz="1200" dirty="0">
              <a:solidFill>
                <a:schemeClr val="dk1"/>
              </a:solidFill>
              <a:latin typeface="微软雅黑" panose="020B0503020204020204" pitchFamily="34" charset="-122"/>
              <a:sym typeface="+mn-ea"/>
            </a:endParaRPr>
          </a:p>
          <a:p>
            <a:pPr indent="0" algn="l">
              <a:lnSpc>
                <a:spcPct val="150000"/>
              </a:lnSpc>
              <a:buClrTx/>
              <a:buSzTx/>
              <a:buFont typeface="Wingdings" panose="05000000000000000000" charset="0"/>
              <a:buNone/>
            </a:pPr>
            <a:endParaRPr lang="zh-CN" altLang="en-US" sz="1200" dirty="0">
              <a:solidFill>
                <a:schemeClr val="dk1"/>
              </a:solidFill>
              <a:latin typeface="微软雅黑" panose="020B0503020204020204" pitchFamily="34" charset="-122"/>
              <a:sym typeface="+mn-ea"/>
            </a:endParaRPr>
          </a:p>
          <a:p>
            <a:pPr marL="171450" indent="-171450" algn="l">
              <a:lnSpc>
                <a:spcPct val="150000"/>
              </a:lnSpc>
              <a:buClrTx/>
              <a:buSzTx/>
              <a:buFont typeface="Wingdings" panose="05000000000000000000" charset="0"/>
              <a:buChar char="l"/>
            </a:pPr>
            <a:r>
              <a:rPr lang="zh-CN" altLang="en-US" sz="1200" b="1" i="1" dirty="0">
                <a:solidFill>
                  <a:srgbClr val="F88B17"/>
                </a:solidFill>
                <a:sym typeface="+mn-ea"/>
              </a:rPr>
              <a:t>用工管理的数字化——自主研发“小活”智能用工平台（APP）</a:t>
            </a:r>
            <a:endParaRPr lang="zh-CN" altLang="en-US" sz="1200" b="1" i="1" dirty="0">
              <a:solidFill>
                <a:srgbClr val="F88B17"/>
              </a:solidFill>
              <a:sym typeface="+mn-ea"/>
            </a:endParaRPr>
          </a:p>
          <a:p>
            <a:pPr marL="171450" indent="-171450" algn="l">
              <a:lnSpc>
                <a:spcPct val="150000"/>
              </a:lnSpc>
              <a:buClrTx/>
              <a:buSzTx/>
              <a:buFont typeface="Arial" panose="020B0604020202020204" pitchFamily="34" charset="0"/>
              <a:buChar char="•"/>
            </a:pPr>
            <a:r>
              <a:rPr lang="zh-CN" altLang="en-US" sz="1200" dirty="0">
                <a:solidFill>
                  <a:schemeClr val="dk1"/>
                </a:solidFill>
                <a:latin typeface="微软雅黑" panose="020B0503020204020204" pitchFamily="34" charset="-122"/>
                <a:sym typeface="+mn-ea"/>
              </a:rPr>
              <a:t>天虹作为拥有多种业态的连锁零售企业，有员工多，岗位多，排班难的需求，因此自主研发了“小活”智能用工平台（APP），不仅解决了排班难的问题，还降低了人工成本（天虹超市业态用了之后，减少将近两千万人工成本），并且为希望利用空余时间多赚钱的员工提供了额外工作机会（员工收入增加30%）。</a:t>
            </a:r>
            <a:endParaRPr lang="zh-CN" altLang="en-US" sz="1200" dirty="0">
              <a:solidFill>
                <a:schemeClr val="dk1"/>
              </a:solidFill>
              <a:latin typeface="微软雅黑" panose="020B0503020204020204" pitchFamily="34" charset="-122"/>
              <a:sym typeface="+mn-ea"/>
            </a:endParaRPr>
          </a:p>
          <a:p>
            <a:pPr marL="171450" indent="-171450" algn="l">
              <a:lnSpc>
                <a:spcPct val="150000"/>
              </a:lnSpc>
              <a:buClrTx/>
              <a:buSzTx/>
              <a:buFont typeface="Arial" panose="020B0604020202020204" pitchFamily="34" charset="0"/>
              <a:buChar char="•"/>
            </a:pPr>
            <a:r>
              <a:rPr lang="zh-CN" altLang="en-US" sz="1200" dirty="0">
                <a:solidFill>
                  <a:schemeClr val="dk1"/>
                </a:solidFill>
                <a:latin typeface="微软雅黑" panose="020B0503020204020204" pitchFamily="34" charset="-122"/>
                <a:sym typeface="+mn-ea"/>
              </a:rPr>
              <a:t>“小活”类似于滴滴打车的抢单模式，天虹或商家在上面派单，员工抢单，工作完成收益实时到账；“小活”还支持基于社交模式的招工分享。</a:t>
            </a:r>
            <a:endParaRPr lang="zh-CN" altLang="en-US" sz="1200" dirty="0">
              <a:solidFill>
                <a:schemeClr val="dk1"/>
              </a:solidFill>
              <a:latin typeface="微软雅黑" panose="020B0503020204020204" pitchFamily="34" charset="-122"/>
              <a:sym typeface="+mn-ea"/>
            </a:endParaRPr>
          </a:p>
          <a:p>
            <a:pPr marL="171450" indent="-171450" algn="l">
              <a:lnSpc>
                <a:spcPct val="150000"/>
              </a:lnSpc>
              <a:buClrTx/>
              <a:buSzTx/>
              <a:buFont typeface="Arial" panose="020B0604020202020204" pitchFamily="34" charset="0"/>
              <a:buChar char="•"/>
            </a:pPr>
            <a:r>
              <a:rPr lang="zh-CN" altLang="en-US" sz="1200" dirty="0">
                <a:solidFill>
                  <a:schemeClr val="dk1"/>
                </a:solidFill>
                <a:latin typeface="微软雅黑" panose="020B0503020204020204" pitchFamily="34" charset="-122"/>
                <a:sym typeface="+mn-ea"/>
              </a:rPr>
              <a:t>这个APP现在不仅在天虹内部使用，也推向了社会，目前在上面接单工作的员工大概有4万人。</a:t>
            </a:r>
            <a:endParaRPr lang="zh-CN" altLang="en-US" sz="1200" dirty="0">
              <a:solidFill>
                <a:schemeClr val="dk1"/>
              </a:solidFill>
              <a:latin typeface="微软雅黑" panose="020B0503020204020204" pitchFamily="34" charset="-122"/>
              <a:sym typeface="+mn-ea"/>
            </a:endParaRPr>
          </a:p>
        </p:txBody>
      </p:sp>
      <p:pic>
        <p:nvPicPr>
          <p:cNvPr id="19" name="图片 18"/>
          <p:cNvPicPr>
            <a:picLocks noChangeAspect="1"/>
          </p:cNvPicPr>
          <p:nvPr/>
        </p:nvPicPr>
        <p:blipFill>
          <a:blip r:embed="rId4"/>
          <a:stretch>
            <a:fillRect/>
          </a:stretch>
        </p:blipFill>
        <p:spPr>
          <a:xfrm>
            <a:off x="5807075" y="734695"/>
            <a:ext cx="1287145" cy="396875"/>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393825"/>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407670" y="189230"/>
            <a:ext cx="11351895" cy="1068705"/>
          </a:xfrm>
        </p:spPr>
        <p:txBody>
          <a:bodyPr/>
          <a:lstStyle/>
          <a:p>
            <a:pPr>
              <a:lnSpc>
                <a:spcPct val="130000"/>
              </a:lnSpc>
            </a:pPr>
            <a:r>
              <a:rPr 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案例</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sz="2800" b="1" dirty="0">
                <a:solidFill>
                  <a:schemeClr val="bg1"/>
                </a:solidFill>
                <a:latin typeface="微软雅黑" panose="020B0503020204020204" pitchFamily="34" charset="-122"/>
                <a:ea typeface="微软雅黑" panose="020B0503020204020204" pitchFamily="34" charset="-122"/>
              </a:rPr>
              <a:t>民企典型案例——某消费产业集团</a:t>
            </a:r>
            <a:endParaRPr sz="2800" b="1" dirty="0">
              <a:solidFill>
                <a:schemeClr val="bg1"/>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4294967295"/>
            <p:custDataLst>
              <p:tags r:id="rId1"/>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2"/>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
        <p:nvSpPr>
          <p:cNvPr id="5" name="文本框 4"/>
          <p:cNvSpPr txBox="1"/>
          <p:nvPr/>
        </p:nvSpPr>
        <p:spPr>
          <a:xfrm>
            <a:off x="457200" y="2921000"/>
            <a:ext cx="11245850" cy="1060450"/>
          </a:xfrm>
          <a:prstGeom prst="rect">
            <a:avLst/>
          </a:prstGeom>
          <a:noFill/>
        </p:spPr>
        <p:txBody>
          <a:bodyPr wrap="square" rtlCol="0">
            <a:spAutoFit/>
          </a:bodyPr>
          <a:lstStyle/>
          <a:p>
            <a:pPr marL="285750" indent="-285750">
              <a:lnSpc>
                <a:spcPct val="150000"/>
              </a:lnSpc>
              <a:buFont typeface="Wingdings" panose="05000000000000000000" charset="0"/>
              <a:buChar char="l"/>
            </a:pPr>
            <a:r>
              <a:rPr lang="zh-CN" altLang="en-US" sz="1400" dirty="0">
                <a:solidFill>
                  <a:srgbClr val="262626"/>
                </a:solidFill>
                <a:latin typeface="Aktiv Grotesk"/>
                <a:sym typeface="+mn-ea"/>
              </a:rPr>
              <a:t>内部驱动：该集团人员规模大、分支机构庞杂，在管理和协同上本身有数字化转型的需求；人才是其最重要的资产，人力资源共享中心需要为员工提供更出色的体验和支持；</a:t>
            </a:r>
            <a:endParaRPr lang="zh-CN" altLang="en-US" sz="1400" dirty="0">
              <a:solidFill>
                <a:srgbClr val="262626"/>
              </a:solidFill>
              <a:latin typeface="Aktiv Grotesk"/>
              <a:sym typeface="+mn-ea"/>
            </a:endParaRPr>
          </a:p>
          <a:p>
            <a:pPr marL="285750" indent="-285750">
              <a:lnSpc>
                <a:spcPct val="150000"/>
              </a:lnSpc>
              <a:buFont typeface="Wingdings" panose="05000000000000000000" charset="0"/>
              <a:buChar char="l"/>
            </a:pPr>
            <a:r>
              <a:rPr lang="zh-CN" altLang="zh-CN" sz="1400" dirty="0">
                <a:solidFill>
                  <a:srgbClr val="262626"/>
                </a:solidFill>
                <a:latin typeface="Aktiv Grotesk"/>
                <a:sym typeface="+mn-ea"/>
              </a:rPr>
              <a:t>外部驱动：市场竞争加剧推动企业业务升级和转型</a:t>
            </a:r>
            <a:r>
              <a:rPr lang="zh-CN" altLang="en-US" sz="1400" dirty="0">
                <a:solidFill>
                  <a:srgbClr val="262626"/>
                </a:solidFill>
                <a:latin typeface="Aktiv Grotesk"/>
                <a:sym typeface="+mn-ea"/>
              </a:rPr>
              <a:t>、国家十四五规划明确提出大力发展数字化。</a:t>
            </a:r>
            <a:endParaRPr lang="zh-CN" altLang="en-US" sz="1400" b="0" i="0" dirty="0">
              <a:solidFill>
                <a:srgbClr val="262626"/>
              </a:solidFill>
              <a:latin typeface="Aktiv Grotesk"/>
            </a:endParaRPr>
          </a:p>
        </p:txBody>
      </p:sp>
      <p:sp>
        <p:nvSpPr>
          <p:cNvPr id="11" name="文本框 10"/>
          <p:cNvSpPr txBox="1"/>
          <p:nvPr/>
        </p:nvSpPr>
        <p:spPr>
          <a:xfrm>
            <a:off x="457200" y="2686050"/>
            <a:ext cx="5663565" cy="306705"/>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400" dirty="0"/>
              <a:t>人力资源数字化转型的驱动因素：</a:t>
            </a:r>
            <a:endParaRPr lang="zh-CN" altLang="en-US" sz="1400" dirty="0"/>
          </a:p>
        </p:txBody>
      </p:sp>
      <p:sp>
        <p:nvSpPr>
          <p:cNvPr id="46" name="文本框 45"/>
          <p:cNvSpPr txBox="1"/>
          <p:nvPr/>
        </p:nvSpPr>
        <p:spPr>
          <a:xfrm>
            <a:off x="457200" y="1614170"/>
            <a:ext cx="2425700" cy="337185"/>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600" dirty="0"/>
              <a:t>企业简介：</a:t>
            </a:r>
            <a:endParaRPr lang="zh-CN" altLang="en-US" sz="1600" dirty="0"/>
          </a:p>
        </p:txBody>
      </p:sp>
      <p:sp>
        <p:nvSpPr>
          <p:cNvPr id="15" name="文本框 14"/>
          <p:cNvSpPr txBox="1"/>
          <p:nvPr/>
        </p:nvSpPr>
        <p:spPr>
          <a:xfrm>
            <a:off x="457200" y="1901190"/>
            <a:ext cx="6536690" cy="306705"/>
          </a:xfrm>
          <a:prstGeom prst="rect">
            <a:avLst/>
          </a:prstGeom>
          <a:noFill/>
        </p:spPr>
        <p:txBody>
          <a:bodyPr wrap="square" rtlCol="0" anchor="t">
            <a:spAutoFit/>
          </a:bodyPr>
          <a:p>
            <a:pPr algn="l" fontAlgn="auto">
              <a:lnSpc>
                <a:spcPct val="100000"/>
              </a:lnSpc>
              <a:spcBef>
                <a:spcPts val="0"/>
              </a:spcBef>
              <a:buClrTx/>
              <a:buSzTx/>
              <a:buFontTx/>
            </a:pPr>
            <a:r>
              <a:rPr lang="zh-CN" altLang="en-US" sz="1400" dirty="0">
                <a:sym typeface="+mn-ea"/>
              </a:rPr>
              <a:t>某消费产业集团，产业覆盖全球，拥有7万多名员工。</a:t>
            </a:r>
            <a:endParaRPr lang="zh-CN" altLang="en-US" sz="1400" dirty="0">
              <a:sym typeface="+mn-ea"/>
            </a:endParaRPr>
          </a:p>
        </p:txBody>
      </p:sp>
      <p:sp>
        <p:nvSpPr>
          <p:cNvPr id="17" name="文本框 16"/>
          <p:cNvSpPr txBox="1"/>
          <p:nvPr/>
        </p:nvSpPr>
        <p:spPr>
          <a:xfrm>
            <a:off x="457200" y="2299970"/>
            <a:ext cx="3608070" cy="306705"/>
          </a:xfrm>
          <a:prstGeom prst="rect">
            <a:avLst/>
          </a:prstGeom>
          <a:noFill/>
        </p:spPr>
        <p:txBody>
          <a:bodyPr wrap="square" rtlCol="0">
            <a:spAutoFit/>
          </a:bodyPr>
          <a:p>
            <a:pPr>
              <a:buClrTx/>
              <a:buSzTx/>
              <a:buFontTx/>
            </a:pPr>
            <a:r>
              <a:rPr lang="zh-CN" altLang="en-US" sz="1400" b="1" dirty="0">
                <a:solidFill>
                  <a:schemeClr val="accent2"/>
                </a:solidFill>
                <a:latin typeface="微软雅黑" panose="020B0503020204020204" pitchFamily="34" charset="-122"/>
                <a:ea typeface="微软雅黑" panose="020B0503020204020204" pitchFamily="34" charset="-122"/>
                <a:sym typeface="+mn-ea"/>
              </a:rPr>
              <a:t>数字化转型起始时间：2015年</a:t>
            </a:r>
            <a:endParaRPr lang="zh-CN" altLang="en-US" sz="1400" b="1" dirty="0">
              <a:solidFill>
                <a:schemeClr val="accent2"/>
              </a:solidFill>
              <a:latin typeface="微软雅黑" panose="020B0503020204020204" pitchFamily="34" charset="-122"/>
              <a:ea typeface="微软雅黑" panose="020B0503020204020204" pitchFamily="34" charset="-122"/>
              <a:sym typeface="+mn-ea"/>
            </a:endParaRPr>
          </a:p>
        </p:txBody>
      </p:sp>
      <p:grpSp>
        <p:nvGrpSpPr>
          <p:cNvPr id="18" name="组合 17"/>
          <p:cNvGrpSpPr/>
          <p:nvPr/>
        </p:nvGrpSpPr>
        <p:grpSpPr>
          <a:xfrm>
            <a:off x="457200" y="4226560"/>
            <a:ext cx="7571740" cy="2226310"/>
            <a:chOff x="1358" y="1713"/>
            <a:chExt cx="11236" cy="3506"/>
          </a:xfrm>
        </p:grpSpPr>
        <p:sp>
          <p:nvSpPr>
            <p:cNvPr id="43" name="文本框 42"/>
            <p:cNvSpPr txBox="1"/>
            <p:nvPr/>
          </p:nvSpPr>
          <p:spPr>
            <a:xfrm>
              <a:off x="1358" y="2054"/>
              <a:ext cx="11236" cy="3165"/>
            </a:xfrm>
            <a:prstGeom prst="rect">
              <a:avLst/>
            </a:prstGeom>
            <a:noFill/>
          </p:spPr>
          <p:txBody>
            <a:bodyPr wrap="square" rtlCol="0">
              <a:spAutoFit/>
            </a:bodyPr>
            <a:lstStyle/>
            <a:p>
              <a:pPr marL="171450" indent="-171450">
                <a:lnSpc>
                  <a:spcPct val="130000"/>
                </a:lnSpc>
                <a:buClrTx/>
                <a:buSzTx/>
                <a:buFont typeface="Wingdings" panose="05000000000000000000" charset="0"/>
                <a:buChar char="l"/>
              </a:pPr>
              <a:r>
                <a:rPr lang="zh-CN" altLang="en-US" sz="1400" b="1" i="1" dirty="0">
                  <a:solidFill>
                    <a:srgbClr val="F88B17"/>
                  </a:solidFill>
                  <a:sym typeface="+mn-ea"/>
                </a:rPr>
                <a:t>数字化转型是集团顶层战略</a:t>
              </a:r>
              <a:endParaRPr lang="zh-CN" altLang="en-US" sz="1400" b="1" i="1" dirty="0">
                <a:solidFill>
                  <a:srgbClr val="F88B17"/>
                </a:solidFill>
                <a:sym typeface="+mn-ea"/>
              </a:endParaRPr>
            </a:p>
            <a:p>
              <a:pPr marL="171450" indent="-171450">
                <a:lnSpc>
                  <a:spcPct val="130000"/>
                </a:lnSpc>
                <a:buClrTx/>
                <a:buSzTx/>
                <a:buFont typeface="Arial" panose="020B0604020202020204" pitchFamily="34" charset="0"/>
                <a:buChar char="•"/>
              </a:pPr>
              <a:r>
                <a:rPr lang="en-US" altLang="zh-CN" sz="1400" dirty="0">
                  <a:solidFill>
                    <a:schemeClr val="dk1"/>
                  </a:solidFill>
                  <a:latin typeface="微软雅黑" panose="020B0503020204020204" pitchFamily="34" charset="-122"/>
                  <a:sym typeface="+mn-ea"/>
                </a:rPr>
                <a:t>2021</a:t>
              </a:r>
              <a:r>
                <a:rPr lang="zh-CN" altLang="en-US" sz="1400" dirty="0">
                  <a:solidFill>
                    <a:schemeClr val="dk1"/>
                  </a:solidFill>
                  <a:latin typeface="微软雅黑" panose="020B0503020204020204" pitchFamily="34" charset="-122"/>
                  <a:sym typeface="+mn-ea"/>
                </a:rPr>
                <a:t>年，数字化提升至集团顶层战略。</a:t>
              </a:r>
              <a:endParaRPr lang="zh-CN" altLang="en-US" sz="1400" dirty="0">
                <a:solidFill>
                  <a:schemeClr val="dk1"/>
                </a:solidFill>
                <a:latin typeface="微软雅黑" panose="020B0503020204020204" pitchFamily="34" charset="-122"/>
                <a:sym typeface="+mn-ea"/>
              </a:endParaRPr>
            </a:p>
            <a:p>
              <a:pPr marL="171450" indent="-171450" fontAlgn="auto">
                <a:lnSpc>
                  <a:spcPct val="150000"/>
                </a:lnSpc>
                <a:spcAft>
                  <a:spcPts val="1200"/>
                </a:spcAft>
                <a:buClrTx/>
                <a:buSzTx/>
                <a:buFont typeface="Arial" panose="020B0604020202020204" pitchFamily="34" charset="0"/>
                <a:buChar char="•"/>
              </a:pPr>
              <a:r>
                <a:rPr lang="zh-CN" altLang="en-US" sz="1400" dirty="0">
                  <a:solidFill>
                    <a:schemeClr val="dk1"/>
                  </a:solidFill>
                  <a:latin typeface="微软雅黑" panose="020B0503020204020204" pitchFamily="34" charset="-122"/>
                  <a:sym typeface="+mn-ea"/>
                </a:rPr>
                <a:t>员工体验为数字化战略的置顶战略</a:t>
              </a:r>
              <a:endParaRPr lang="zh-CN" altLang="en-US" sz="1400" dirty="0">
                <a:solidFill>
                  <a:schemeClr val="dk1"/>
                </a:solidFill>
                <a:latin typeface="微软雅黑" panose="020B0503020204020204" pitchFamily="34" charset="-122"/>
                <a:sym typeface="+mn-ea"/>
              </a:endParaRPr>
            </a:p>
            <a:p>
              <a:pPr marL="171450" indent="-171450">
                <a:lnSpc>
                  <a:spcPct val="130000"/>
                </a:lnSpc>
                <a:buClrTx/>
                <a:buSzTx/>
                <a:buFont typeface="Wingdings" panose="05000000000000000000" charset="0"/>
                <a:buChar char="l"/>
              </a:pPr>
              <a:r>
                <a:rPr lang="zh-CN" altLang="en-US" sz="1400" b="1" i="1" dirty="0">
                  <a:solidFill>
                    <a:srgbClr val="F88B17"/>
                  </a:solidFill>
                  <a:sym typeface="+mn-ea"/>
                </a:rPr>
                <a:t>数字化转型全方位开展</a:t>
              </a:r>
              <a:endParaRPr lang="zh-CN" altLang="en-US" sz="1400" b="1" i="1" dirty="0">
                <a:solidFill>
                  <a:srgbClr val="F88B17"/>
                </a:solidFill>
                <a:sym typeface="+mn-ea"/>
              </a:endParaRPr>
            </a:p>
            <a:p>
              <a:pPr marL="171450" indent="-171450">
                <a:lnSpc>
                  <a:spcPct val="130000"/>
                </a:lnSpc>
                <a:buClrTx/>
                <a:buSzTx/>
                <a:buFont typeface="Arial" panose="020B0604020202020204" pitchFamily="34" charset="0"/>
                <a:buChar char="•"/>
              </a:pPr>
              <a:r>
                <a:rPr lang="zh-CN" altLang="en-US" sz="1400" dirty="0">
                  <a:solidFill>
                    <a:schemeClr val="dk1"/>
                  </a:solidFill>
                  <a:latin typeface="微软雅黑" panose="020B0503020204020204" pitchFamily="34" charset="-122"/>
                  <a:sym typeface="+mn-ea"/>
                </a:rPr>
                <a:t>横向：该集团内部的业务、人力资源、行政、IT等每个部门均全面开展数字化</a:t>
              </a:r>
              <a:endParaRPr lang="zh-CN" altLang="en-US" sz="1400" dirty="0">
                <a:solidFill>
                  <a:schemeClr val="dk1"/>
                </a:solidFill>
                <a:latin typeface="微软雅黑" panose="020B0503020204020204" pitchFamily="34" charset="-122"/>
                <a:sym typeface="+mn-ea"/>
              </a:endParaRPr>
            </a:p>
            <a:p>
              <a:pPr marL="171450" indent="-171450">
                <a:lnSpc>
                  <a:spcPct val="150000"/>
                </a:lnSpc>
                <a:buClrTx/>
                <a:buSzTx/>
                <a:buFont typeface="Arial" panose="020B0604020202020204" pitchFamily="34" charset="0"/>
                <a:buChar char="•"/>
              </a:pPr>
              <a:r>
                <a:rPr lang="zh-CN" altLang="en-US" sz="1400" dirty="0">
                  <a:solidFill>
                    <a:schemeClr val="dk1"/>
                  </a:solidFill>
                  <a:latin typeface="微软雅黑" panose="020B0503020204020204" pitchFamily="34" charset="-122"/>
                  <a:sym typeface="+mn-ea"/>
                </a:rPr>
                <a:t>纵向：该集团的生态企业也全面开展数字化，数字化是每个企业一把手的重要考核指标</a:t>
              </a:r>
              <a:endParaRPr lang="zh-CN" altLang="en-US" sz="1400" dirty="0">
                <a:solidFill>
                  <a:schemeClr val="dk1"/>
                </a:solidFill>
                <a:latin typeface="微软雅黑" panose="020B0503020204020204" pitchFamily="34" charset="-122"/>
                <a:sym typeface="+mn-ea"/>
              </a:endParaRPr>
            </a:p>
          </p:txBody>
        </p:sp>
        <p:sp>
          <p:nvSpPr>
            <p:cNvPr id="45" name="文本框 44"/>
            <p:cNvSpPr txBox="1"/>
            <p:nvPr/>
          </p:nvSpPr>
          <p:spPr>
            <a:xfrm>
              <a:off x="1358" y="1713"/>
              <a:ext cx="9511" cy="483"/>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400" dirty="0"/>
                <a:t>数字化转型特征：</a:t>
              </a:r>
              <a:endParaRPr lang="zh-CN" altLang="en-US" sz="1400" dirty="0"/>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682480" y="260985"/>
            <a:ext cx="2435225" cy="967740"/>
          </a:xfrm>
          <a:prstGeom prst="rect">
            <a:avLst/>
          </a:prstGeom>
          <a:solidFill>
            <a:schemeClr val="bg1"/>
          </a:soli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2" name="矩形 1"/>
          <p:cNvSpPr/>
          <p:nvPr/>
        </p:nvSpPr>
        <p:spPr>
          <a:xfrm>
            <a:off x="0" y="0"/>
            <a:ext cx="12191365" cy="1393825"/>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grpSp>
        <p:nvGrpSpPr>
          <p:cNvPr id="43" name="Group 2"/>
          <p:cNvGrpSpPr/>
          <p:nvPr/>
        </p:nvGrpSpPr>
        <p:grpSpPr bwMode="auto">
          <a:xfrm>
            <a:off x="4613910" y="1467485"/>
            <a:ext cx="6731635" cy="5198745"/>
            <a:chOff x="1156" y="890"/>
            <a:chExt cx="3311" cy="2721"/>
          </a:xfrm>
          <a:noFill/>
        </p:grpSpPr>
        <p:sp>
          <p:nvSpPr>
            <p:cNvPr id="44" name="Freeform 3"/>
            <p:cNvSpPr/>
            <p:nvPr>
              <p:custDataLst>
                <p:tags r:id="rId4"/>
              </p:custDataLst>
            </p:nvPr>
          </p:nvSpPr>
          <p:spPr bwMode="auto">
            <a:xfrm>
              <a:off x="3717" y="890"/>
              <a:ext cx="750" cy="666"/>
            </a:xfrm>
            <a:custGeom>
              <a:avLst/>
              <a:gdLst>
                <a:gd name="T0" fmla="*/ 229 w 1088"/>
                <a:gd name="T1" fmla="*/ 544 h 988"/>
                <a:gd name="T2" fmla="*/ 272 w 1088"/>
                <a:gd name="T3" fmla="*/ 593 h 988"/>
                <a:gd name="T4" fmla="*/ 304 w 1088"/>
                <a:gd name="T5" fmla="*/ 586 h 988"/>
                <a:gd name="T6" fmla="*/ 346 w 1088"/>
                <a:gd name="T7" fmla="*/ 589 h 988"/>
                <a:gd name="T8" fmla="*/ 391 w 1088"/>
                <a:gd name="T9" fmla="*/ 579 h 988"/>
                <a:gd name="T10" fmla="*/ 423 w 1088"/>
                <a:gd name="T11" fmla="*/ 617 h 988"/>
                <a:gd name="T12" fmla="*/ 449 w 1088"/>
                <a:gd name="T13" fmla="*/ 626 h 988"/>
                <a:gd name="T14" fmla="*/ 479 w 1088"/>
                <a:gd name="T15" fmla="*/ 645 h 988"/>
                <a:gd name="T16" fmla="*/ 487 w 1088"/>
                <a:gd name="T17" fmla="*/ 609 h 988"/>
                <a:gd name="T18" fmla="*/ 520 w 1088"/>
                <a:gd name="T19" fmla="*/ 646 h 988"/>
                <a:gd name="T20" fmla="*/ 549 w 1088"/>
                <a:gd name="T21" fmla="*/ 663 h 988"/>
                <a:gd name="T22" fmla="*/ 581 w 1088"/>
                <a:gd name="T23" fmla="*/ 625 h 988"/>
                <a:gd name="T24" fmla="*/ 602 w 1088"/>
                <a:gd name="T25" fmla="*/ 622 h 988"/>
                <a:gd name="T26" fmla="*/ 636 w 1088"/>
                <a:gd name="T27" fmla="*/ 645 h 988"/>
                <a:gd name="T28" fmla="*/ 665 w 1088"/>
                <a:gd name="T29" fmla="*/ 646 h 988"/>
                <a:gd name="T30" fmla="*/ 655 w 1088"/>
                <a:gd name="T31" fmla="*/ 594 h 988"/>
                <a:gd name="T32" fmla="*/ 640 w 1088"/>
                <a:gd name="T33" fmla="*/ 530 h 988"/>
                <a:gd name="T34" fmla="*/ 713 w 1088"/>
                <a:gd name="T35" fmla="*/ 502 h 988"/>
                <a:gd name="T36" fmla="*/ 720 w 1088"/>
                <a:gd name="T37" fmla="*/ 470 h 988"/>
                <a:gd name="T38" fmla="*/ 729 w 1088"/>
                <a:gd name="T39" fmla="*/ 439 h 988"/>
                <a:gd name="T40" fmla="*/ 733 w 1088"/>
                <a:gd name="T41" fmla="*/ 315 h 988"/>
                <a:gd name="T42" fmla="*/ 730 w 1088"/>
                <a:gd name="T43" fmla="*/ 262 h 988"/>
                <a:gd name="T44" fmla="*/ 726 w 1088"/>
                <a:gd name="T45" fmla="*/ 237 h 988"/>
                <a:gd name="T46" fmla="*/ 678 w 1088"/>
                <a:gd name="T47" fmla="*/ 274 h 988"/>
                <a:gd name="T48" fmla="*/ 627 w 1088"/>
                <a:gd name="T49" fmla="*/ 319 h 988"/>
                <a:gd name="T50" fmla="*/ 536 w 1088"/>
                <a:gd name="T51" fmla="*/ 319 h 988"/>
                <a:gd name="T52" fmla="*/ 525 w 1088"/>
                <a:gd name="T53" fmla="*/ 284 h 988"/>
                <a:gd name="T54" fmla="*/ 493 w 1088"/>
                <a:gd name="T55" fmla="*/ 262 h 988"/>
                <a:gd name="T56" fmla="*/ 434 w 1088"/>
                <a:gd name="T57" fmla="*/ 247 h 988"/>
                <a:gd name="T58" fmla="*/ 385 w 1088"/>
                <a:gd name="T59" fmla="*/ 241 h 988"/>
                <a:gd name="T60" fmla="*/ 343 w 1088"/>
                <a:gd name="T61" fmla="*/ 212 h 988"/>
                <a:gd name="T62" fmla="*/ 322 w 1088"/>
                <a:gd name="T63" fmla="*/ 177 h 988"/>
                <a:gd name="T64" fmla="*/ 292 w 1088"/>
                <a:gd name="T65" fmla="*/ 140 h 988"/>
                <a:gd name="T66" fmla="*/ 255 w 1088"/>
                <a:gd name="T67" fmla="*/ 82 h 988"/>
                <a:gd name="T68" fmla="*/ 216 w 1088"/>
                <a:gd name="T69" fmla="*/ 24 h 988"/>
                <a:gd name="T70" fmla="*/ 152 w 1088"/>
                <a:gd name="T71" fmla="*/ 14 h 988"/>
                <a:gd name="T72" fmla="*/ 81 w 1088"/>
                <a:gd name="T73" fmla="*/ 0 h 988"/>
                <a:gd name="T74" fmla="*/ 3 w 1088"/>
                <a:gd name="T75" fmla="*/ 33 h 988"/>
                <a:gd name="T76" fmla="*/ 0 w 1088"/>
                <a:gd name="T77" fmla="*/ 94 h 988"/>
                <a:gd name="T78" fmla="*/ 34 w 1088"/>
                <a:gd name="T79" fmla="*/ 117 h 988"/>
                <a:gd name="T80" fmla="*/ 76 w 1088"/>
                <a:gd name="T81" fmla="*/ 109 h 988"/>
                <a:gd name="T82" fmla="*/ 85 w 1088"/>
                <a:gd name="T83" fmla="*/ 150 h 988"/>
                <a:gd name="T84" fmla="*/ 136 w 1088"/>
                <a:gd name="T85" fmla="*/ 173 h 988"/>
                <a:gd name="T86" fmla="*/ 167 w 1088"/>
                <a:gd name="T87" fmla="*/ 160 h 988"/>
                <a:gd name="T88" fmla="*/ 255 w 1088"/>
                <a:gd name="T89" fmla="*/ 165 h 988"/>
                <a:gd name="T90" fmla="*/ 241 w 1088"/>
                <a:gd name="T91" fmla="*/ 281 h 988"/>
                <a:gd name="T92" fmla="*/ 229 w 1088"/>
                <a:gd name="T93" fmla="*/ 317 h 988"/>
                <a:gd name="T94" fmla="*/ 224 w 1088"/>
                <a:gd name="T95" fmla="*/ 392 h 988"/>
                <a:gd name="T96" fmla="*/ 203 w 1088"/>
                <a:gd name="T97" fmla="*/ 376 h 988"/>
                <a:gd name="T98" fmla="*/ 158 w 1088"/>
                <a:gd name="T99" fmla="*/ 444 h 988"/>
                <a:gd name="T100" fmla="*/ 139 w 1088"/>
                <a:gd name="T101" fmla="*/ 477 h 988"/>
                <a:gd name="T102" fmla="*/ 203 w 1088"/>
                <a:gd name="T103" fmla="*/ 500 h 988"/>
                <a:gd name="T104" fmla="*/ 203 w 1088"/>
                <a:gd name="T105" fmla="*/ 514 h 988"/>
                <a:gd name="T106" fmla="*/ 181 w 1088"/>
                <a:gd name="T107" fmla="*/ 542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8"/>
                <a:gd name="T163" fmla="*/ 0 h 988"/>
                <a:gd name="T164" fmla="*/ 1088 w 1088"/>
                <a:gd name="T165" fmla="*/ 988 h 9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45" name="Freeform 4"/>
            <p:cNvSpPr/>
            <p:nvPr>
              <p:custDataLst>
                <p:tags r:id="rId5"/>
              </p:custDataLst>
            </p:nvPr>
          </p:nvSpPr>
          <p:spPr bwMode="auto">
            <a:xfrm>
              <a:off x="2527" y="923"/>
              <a:ext cx="1458" cy="1284"/>
            </a:xfrm>
            <a:custGeom>
              <a:avLst/>
              <a:gdLst>
                <a:gd name="T0" fmla="*/ 475 w 2117"/>
                <a:gd name="T1" fmla="*/ 1244 h 1903"/>
                <a:gd name="T2" fmla="*/ 539 w 2117"/>
                <a:gd name="T3" fmla="*/ 1136 h 1903"/>
                <a:gd name="T4" fmla="*/ 585 w 2117"/>
                <a:gd name="T5" fmla="*/ 1237 h 1903"/>
                <a:gd name="T6" fmla="*/ 642 w 2117"/>
                <a:gd name="T7" fmla="*/ 1259 h 1903"/>
                <a:gd name="T8" fmla="*/ 716 w 2117"/>
                <a:gd name="T9" fmla="*/ 1151 h 1903"/>
                <a:gd name="T10" fmla="*/ 793 w 2117"/>
                <a:gd name="T11" fmla="*/ 1115 h 1903"/>
                <a:gd name="T12" fmla="*/ 881 w 2117"/>
                <a:gd name="T13" fmla="*/ 1046 h 1903"/>
                <a:gd name="T14" fmla="*/ 934 w 2117"/>
                <a:gd name="T15" fmla="*/ 977 h 1903"/>
                <a:gd name="T16" fmla="*/ 985 w 2117"/>
                <a:gd name="T17" fmla="*/ 900 h 1903"/>
                <a:gd name="T18" fmla="*/ 1037 w 2117"/>
                <a:gd name="T19" fmla="*/ 903 h 1903"/>
                <a:gd name="T20" fmla="*/ 1096 w 2117"/>
                <a:gd name="T21" fmla="*/ 885 h 1903"/>
                <a:gd name="T22" fmla="*/ 1171 w 2117"/>
                <a:gd name="T23" fmla="*/ 879 h 1903"/>
                <a:gd name="T24" fmla="*/ 1242 w 2117"/>
                <a:gd name="T25" fmla="*/ 905 h 1903"/>
                <a:gd name="T26" fmla="*/ 1280 w 2117"/>
                <a:gd name="T27" fmla="*/ 877 h 1903"/>
                <a:gd name="T28" fmla="*/ 1355 w 2117"/>
                <a:gd name="T29" fmla="*/ 808 h 1903"/>
                <a:gd name="T30" fmla="*/ 1419 w 2117"/>
                <a:gd name="T31" fmla="*/ 773 h 1903"/>
                <a:gd name="T32" fmla="*/ 1436 w 2117"/>
                <a:gd name="T33" fmla="*/ 715 h 1903"/>
                <a:gd name="T34" fmla="*/ 1357 w 2117"/>
                <a:gd name="T35" fmla="*/ 672 h 1903"/>
                <a:gd name="T36" fmla="*/ 1339 w 2117"/>
                <a:gd name="T37" fmla="*/ 587 h 1903"/>
                <a:gd name="T38" fmla="*/ 1363 w 2117"/>
                <a:gd name="T39" fmla="*/ 559 h 1903"/>
                <a:gd name="T40" fmla="*/ 1372 w 2117"/>
                <a:gd name="T41" fmla="*/ 492 h 1903"/>
                <a:gd name="T42" fmla="*/ 1372 w 2117"/>
                <a:gd name="T43" fmla="*/ 475 h 1903"/>
                <a:gd name="T44" fmla="*/ 1389 w 2117"/>
                <a:gd name="T45" fmla="*/ 350 h 1903"/>
                <a:gd name="T46" fmla="*/ 1417 w 2117"/>
                <a:gd name="T47" fmla="*/ 363 h 1903"/>
                <a:gd name="T48" fmla="*/ 1428 w 2117"/>
                <a:gd name="T49" fmla="*/ 200 h 1903"/>
                <a:gd name="T50" fmla="*/ 1335 w 2117"/>
                <a:gd name="T51" fmla="*/ 131 h 1903"/>
                <a:gd name="T52" fmla="*/ 1264 w 2117"/>
                <a:gd name="T53" fmla="*/ 89 h 1903"/>
                <a:gd name="T54" fmla="*/ 1194 w 2117"/>
                <a:gd name="T55" fmla="*/ 66 h 1903"/>
                <a:gd name="T56" fmla="*/ 1181 w 2117"/>
                <a:gd name="T57" fmla="*/ 0 h 1903"/>
                <a:gd name="T58" fmla="*/ 1153 w 2117"/>
                <a:gd name="T59" fmla="*/ 66 h 1903"/>
                <a:gd name="T60" fmla="*/ 1117 w 2117"/>
                <a:gd name="T61" fmla="*/ 242 h 1903"/>
                <a:gd name="T62" fmla="*/ 1023 w 2117"/>
                <a:gd name="T63" fmla="*/ 312 h 1903"/>
                <a:gd name="T64" fmla="*/ 959 w 2117"/>
                <a:gd name="T65" fmla="*/ 436 h 1903"/>
                <a:gd name="T66" fmla="*/ 1059 w 2117"/>
                <a:gd name="T67" fmla="*/ 458 h 1903"/>
                <a:gd name="T68" fmla="*/ 1198 w 2117"/>
                <a:gd name="T69" fmla="*/ 503 h 1903"/>
                <a:gd name="T70" fmla="*/ 1099 w 2117"/>
                <a:gd name="T71" fmla="*/ 545 h 1903"/>
                <a:gd name="T72" fmla="*/ 1019 w 2117"/>
                <a:gd name="T73" fmla="*/ 596 h 1903"/>
                <a:gd name="T74" fmla="*/ 913 w 2117"/>
                <a:gd name="T75" fmla="*/ 690 h 1903"/>
                <a:gd name="T76" fmla="*/ 787 w 2117"/>
                <a:gd name="T77" fmla="*/ 709 h 1903"/>
                <a:gd name="T78" fmla="*/ 760 w 2117"/>
                <a:gd name="T79" fmla="*/ 827 h 1903"/>
                <a:gd name="T80" fmla="*/ 568 w 2117"/>
                <a:gd name="T81" fmla="*/ 908 h 1903"/>
                <a:gd name="T82" fmla="*/ 402 w 2117"/>
                <a:gd name="T83" fmla="*/ 958 h 1903"/>
                <a:gd name="T84" fmla="*/ 146 w 2117"/>
                <a:gd name="T85" fmla="*/ 899 h 1903"/>
                <a:gd name="T86" fmla="*/ 8 w 2117"/>
                <a:gd name="T87" fmla="*/ 943 h 1903"/>
                <a:gd name="T88" fmla="*/ 87 w 2117"/>
                <a:gd name="T89" fmla="*/ 1030 h 1903"/>
                <a:gd name="T90" fmla="*/ 165 w 2117"/>
                <a:gd name="T91" fmla="*/ 1063 h 1903"/>
                <a:gd name="T92" fmla="*/ 189 w 2117"/>
                <a:gd name="T93" fmla="*/ 1132 h 1903"/>
                <a:gd name="T94" fmla="*/ 271 w 2117"/>
                <a:gd name="T95" fmla="*/ 1177 h 1903"/>
                <a:gd name="T96" fmla="*/ 390 w 2117"/>
                <a:gd name="T97" fmla="*/ 1167 h 1903"/>
                <a:gd name="T98" fmla="*/ 351 w 2117"/>
                <a:gd name="T99" fmla="*/ 1227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7"/>
                <a:gd name="T151" fmla="*/ 0 h 1903"/>
                <a:gd name="T152" fmla="*/ 2117 w 2117"/>
                <a:gd name="T153" fmla="*/ 1903 h 19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46" name="Freeform 5"/>
            <p:cNvSpPr/>
            <p:nvPr>
              <p:custDataLst>
                <p:tags r:id="rId6"/>
              </p:custDataLst>
            </p:nvPr>
          </p:nvSpPr>
          <p:spPr bwMode="auto">
            <a:xfrm>
              <a:off x="1156" y="1279"/>
              <a:ext cx="1324" cy="982"/>
            </a:xfrm>
            <a:custGeom>
              <a:avLst/>
              <a:gdLst>
                <a:gd name="T0" fmla="*/ 908 w 1922"/>
                <a:gd name="T1" fmla="*/ 34 h 1456"/>
                <a:gd name="T2" fmla="*/ 949 w 1922"/>
                <a:gd name="T3" fmla="*/ 83 h 1456"/>
                <a:gd name="T4" fmla="*/ 1006 w 1922"/>
                <a:gd name="T5" fmla="*/ 119 h 1456"/>
                <a:gd name="T6" fmla="*/ 1055 w 1922"/>
                <a:gd name="T7" fmla="*/ 215 h 1456"/>
                <a:gd name="T8" fmla="*/ 1028 w 1922"/>
                <a:gd name="T9" fmla="*/ 288 h 1456"/>
                <a:gd name="T10" fmla="*/ 1172 w 1922"/>
                <a:gd name="T11" fmla="*/ 351 h 1456"/>
                <a:gd name="T12" fmla="*/ 1272 w 1922"/>
                <a:gd name="T13" fmla="*/ 423 h 1456"/>
                <a:gd name="T14" fmla="*/ 1323 w 1922"/>
                <a:gd name="T15" fmla="*/ 531 h 1456"/>
                <a:gd name="T16" fmla="*/ 1286 w 1922"/>
                <a:gd name="T17" fmla="*/ 579 h 1456"/>
                <a:gd name="T18" fmla="*/ 1152 w 1922"/>
                <a:gd name="T19" fmla="*/ 651 h 1456"/>
                <a:gd name="T20" fmla="*/ 1133 w 1922"/>
                <a:gd name="T21" fmla="*/ 764 h 1456"/>
                <a:gd name="T22" fmla="*/ 944 w 1922"/>
                <a:gd name="T23" fmla="*/ 819 h 1456"/>
                <a:gd name="T24" fmla="*/ 978 w 1922"/>
                <a:gd name="T25" fmla="*/ 922 h 1456"/>
                <a:gd name="T26" fmla="*/ 957 w 1922"/>
                <a:gd name="T27" fmla="*/ 955 h 1456"/>
                <a:gd name="T28" fmla="*/ 929 w 1922"/>
                <a:gd name="T29" fmla="*/ 981 h 1456"/>
                <a:gd name="T30" fmla="*/ 854 w 1922"/>
                <a:gd name="T31" fmla="*/ 962 h 1456"/>
                <a:gd name="T32" fmla="*/ 725 w 1922"/>
                <a:gd name="T33" fmla="*/ 945 h 1456"/>
                <a:gd name="T34" fmla="*/ 596 w 1922"/>
                <a:gd name="T35" fmla="*/ 967 h 1456"/>
                <a:gd name="T36" fmla="*/ 495 w 1922"/>
                <a:gd name="T37" fmla="*/ 952 h 1456"/>
                <a:gd name="T38" fmla="*/ 381 w 1922"/>
                <a:gd name="T39" fmla="*/ 961 h 1456"/>
                <a:gd name="T40" fmla="*/ 316 w 1922"/>
                <a:gd name="T41" fmla="*/ 930 h 1456"/>
                <a:gd name="T42" fmla="*/ 247 w 1922"/>
                <a:gd name="T43" fmla="*/ 884 h 1456"/>
                <a:gd name="T44" fmla="*/ 101 w 1922"/>
                <a:gd name="T45" fmla="*/ 858 h 1456"/>
                <a:gd name="T46" fmla="*/ 81 w 1922"/>
                <a:gd name="T47" fmla="*/ 802 h 1456"/>
                <a:gd name="T48" fmla="*/ 51 w 1922"/>
                <a:gd name="T49" fmla="*/ 763 h 1456"/>
                <a:gd name="T50" fmla="*/ 28 w 1922"/>
                <a:gd name="T51" fmla="*/ 724 h 1456"/>
                <a:gd name="T52" fmla="*/ 49 w 1922"/>
                <a:gd name="T53" fmla="*/ 679 h 1456"/>
                <a:gd name="T54" fmla="*/ 6 w 1922"/>
                <a:gd name="T55" fmla="*/ 625 h 1456"/>
                <a:gd name="T56" fmla="*/ 5 w 1922"/>
                <a:gd name="T57" fmla="*/ 567 h 1456"/>
                <a:gd name="T58" fmla="*/ 30 w 1922"/>
                <a:gd name="T59" fmla="*/ 528 h 1456"/>
                <a:gd name="T60" fmla="*/ 104 w 1922"/>
                <a:gd name="T61" fmla="*/ 503 h 1456"/>
                <a:gd name="T62" fmla="*/ 140 w 1922"/>
                <a:gd name="T63" fmla="*/ 506 h 1456"/>
                <a:gd name="T64" fmla="*/ 184 w 1922"/>
                <a:gd name="T65" fmla="*/ 526 h 1456"/>
                <a:gd name="T66" fmla="*/ 316 w 1922"/>
                <a:gd name="T67" fmla="*/ 481 h 1456"/>
                <a:gd name="T68" fmla="*/ 431 w 1922"/>
                <a:gd name="T69" fmla="*/ 409 h 1456"/>
                <a:gd name="T70" fmla="*/ 466 w 1922"/>
                <a:gd name="T71" fmla="*/ 378 h 1456"/>
                <a:gd name="T72" fmla="*/ 446 w 1922"/>
                <a:gd name="T73" fmla="*/ 256 h 1456"/>
                <a:gd name="T74" fmla="*/ 547 w 1922"/>
                <a:gd name="T75" fmla="*/ 235 h 1456"/>
                <a:gd name="T76" fmla="*/ 590 w 1922"/>
                <a:gd name="T77" fmla="*/ 256 h 1456"/>
                <a:gd name="T78" fmla="*/ 642 w 1922"/>
                <a:gd name="T79" fmla="*/ 123 h 1456"/>
                <a:gd name="T80" fmla="*/ 722 w 1922"/>
                <a:gd name="T81" fmla="*/ 140 h 1456"/>
                <a:gd name="T82" fmla="*/ 790 w 1922"/>
                <a:gd name="T83" fmla="*/ 62 h 1456"/>
                <a:gd name="T84" fmla="*/ 853 w 1922"/>
                <a:gd name="T85" fmla="*/ 28 h 1456"/>
                <a:gd name="T86" fmla="*/ 902 w 1922"/>
                <a:gd name="T87" fmla="*/ 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2"/>
                <a:gd name="T133" fmla="*/ 0 h 1456"/>
                <a:gd name="T134" fmla="*/ 1922 w 1922"/>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47" name="Freeform 6"/>
            <p:cNvSpPr/>
            <p:nvPr>
              <p:custDataLst>
                <p:tags r:id="rId7"/>
              </p:custDataLst>
            </p:nvPr>
          </p:nvSpPr>
          <p:spPr bwMode="auto">
            <a:xfrm>
              <a:off x="3749" y="1638"/>
              <a:ext cx="376" cy="358"/>
            </a:xfrm>
            <a:custGeom>
              <a:avLst/>
              <a:gdLst>
                <a:gd name="T0" fmla="*/ 311 w 548"/>
                <a:gd name="T1" fmla="*/ 249 h 530"/>
                <a:gd name="T2" fmla="*/ 349 w 548"/>
                <a:gd name="T3" fmla="*/ 190 h 530"/>
                <a:gd name="T4" fmla="*/ 375 w 548"/>
                <a:gd name="T5" fmla="*/ 161 h 530"/>
                <a:gd name="T6" fmla="*/ 372 w 548"/>
                <a:gd name="T7" fmla="*/ 133 h 530"/>
                <a:gd name="T8" fmla="*/ 345 w 548"/>
                <a:gd name="T9" fmla="*/ 103 h 530"/>
                <a:gd name="T10" fmla="*/ 341 w 548"/>
                <a:gd name="T11" fmla="*/ 79 h 530"/>
                <a:gd name="T12" fmla="*/ 294 w 548"/>
                <a:gd name="T13" fmla="*/ 15 h 530"/>
                <a:gd name="T14" fmla="*/ 290 w 548"/>
                <a:gd name="T15" fmla="*/ 22 h 530"/>
                <a:gd name="T16" fmla="*/ 282 w 548"/>
                <a:gd name="T17" fmla="*/ 30 h 530"/>
                <a:gd name="T18" fmla="*/ 262 w 548"/>
                <a:gd name="T19" fmla="*/ 9 h 530"/>
                <a:gd name="T20" fmla="*/ 231 w 548"/>
                <a:gd name="T21" fmla="*/ 0 h 530"/>
                <a:gd name="T22" fmla="*/ 231 w 548"/>
                <a:gd name="T23" fmla="*/ 9 h 530"/>
                <a:gd name="T24" fmla="*/ 231 w 548"/>
                <a:gd name="T25" fmla="*/ 22 h 530"/>
                <a:gd name="T26" fmla="*/ 220 w 548"/>
                <a:gd name="T27" fmla="*/ 32 h 530"/>
                <a:gd name="T28" fmla="*/ 194 w 548"/>
                <a:gd name="T29" fmla="*/ 55 h 530"/>
                <a:gd name="T30" fmla="*/ 169 w 548"/>
                <a:gd name="T31" fmla="*/ 55 h 530"/>
                <a:gd name="T32" fmla="*/ 159 w 548"/>
                <a:gd name="T33" fmla="*/ 72 h 530"/>
                <a:gd name="T34" fmla="*/ 150 w 548"/>
                <a:gd name="T35" fmla="*/ 72 h 530"/>
                <a:gd name="T36" fmla="*/ 131 w 548"/>
                <a:gd name="T37" fmla="*/ 91 h 530"/>
                <a:gd name="T38" fmla="*/ 120 w 548"/>
                <a:gd name="T39" fmla="*/ 91 h 530"/>
                <a:gd name="T40" fmla="*/ 99 w 548"/>
                <a:gd name="T41" fmla="*/ 112 h 530"/>
                <a:gd name="T42" fmla="*/ 86 w 548"/>
                <a:gd name="T43" fmla="*/ 116 h 530"/>
                <a:gd name="T44" fmla="*/ 56 w 548"/>
                <a:gd name="T45" fmla="*/ 159 h 530"/>
                <a:gd name="T46" fmla="*/ 38 w 548"/>
                <a:gd name="T47" fmla="*/ 132 h 530"/>
                <a:gd name="T48" fmla="*/ 18 w 548"/>
                <a:gd name="T49" fmla="*/ 119 h 530"/>
                <a:gd name="T50" fmla="*/ 8 w 548"/>
                <a:gd name="T51" fmla="*/ 128 h 530"/>
                <a:gd name="T52" fmla="*/ 19 w 548"/>
                <a:gd name="T53" fmla="*/ 187 h 530"/>
                <a:gd name="T54" fmla="*/ 10 w 548"/>
                <a:gd name="T55" fmla="*/ 207 h 530"/>
                <a:gd name="T56" fmla="*/ 0 w 548"/>
                <a:gd name="T57" fmla="*/ 236 h 530"/>
                <a:gd name="T58" fmla="*/ 29 w 548"/>
                <a:gd name="T59" fmla="*/ 255 h 530"/>
                <a:gd name="T60" fmla="*/ 43 w 548"/>
                <a:gd name="T61" fmla="*/ 257 h 530"/>
                <a:gd name="T62" fmla="*/ 63 w 548"/>
                <a:gd name="T63" fmla="*/ 284 h 530"/>
                <a:gd name="T64" fmla="*/ 79 w 548"/>
                <a:gd name="T65" fmla="*/ 276 h 530"/>
                <a:gd name="T66" fmla="*/ 102 w 548"/>
                <a:gd name="T67" fmla="*/ 249 h 530"/>
                <a:gd name="T68" fmla="*/ 125 w 548"/>
                <a:gd name="T69" fmla="*/ 208 h 530"/>
                <a:gd name="T70" fmla="*/ 165 w 548"/>
                <a:gd name="T71" fmla="*/ 200 h 530"/>
                <a:gd name="T72" fmla="*/ 189 w 548"/>
                <a:gd name="T73" fmla="*/ 224 h 530"/>
                <a:gd name="T74" fmla="*/ 172 w 548"/>
                <a:gd name="T75" fmla="*/ 265 h 530"/>
                <a:gd name="T76" fmla="*/ 150 w 548"/>
                <a:gd name="T77" fmla="*/ 301 h 530"/>
                <a:gd name="T78" fmla="*/ 169 w 548"/>
                <a:gd name="T79" fmla="*/ 315 h 530"/>
                <a:gd name="T80" fmla="*/ 169 w 548"/>
                <a:gd name="T81" fmla="*/ 334 h 530"/>
                <a:gd name="T82" fmla="*/ 153 w 548"/>
                <a:gd name="T83" fmla="*/ 350 h 530"/>
                <a:gd name="T84" fmla="*/ 156 w 548"/>
                <a:gd name="T85" fmla="*/ 357 h 530"/>
                <a:gd name="T86" fmla="*/ 185 w 548"/>
                <a:gd name="T87" fmla="*/ 342 h 530"/>
                <a:gd name="T88" fmla="*/ 226 w 548"/>
                <a:gd name="T89" fmla="*/ 287 h 530"/>
                <a:gd name="T90" fmla="*/ 290 w 548"/>
                <a:gd name="T91" fmla="*/ 253 h 530"/>
                <a:gd name="T92" fmla="*/ 311 w 548"/>
                <a:gd name="T93" fmla="*/ 249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8"/>
                <a:gd name="T142" fmla="*/ 0 h 530"/>
                <a:gd name="T143" fmla="*/ 548 w 548"/>
                <a:gd name="T144" fmla="*/ 530 h 5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48" name="Freeform 7"/>
            <p:cNvSpPr/>
            <p:nvPr>
              <p:custDataLst>
                <p:tags r:id="rId8"/>
              </p:custDataLst>
            </p:nvPr>
          </p:nvSpPr>
          <p:spPr bwMode="auto">
            <a:xfrm>
              <a:off x="3840" y="1436"/>
              <a:ext cx="548" cy="365"/>
            </a:xfrm>
            <a:custGeom>
              <a:avLst/>
              <a:gdLst>
                <a:gd name="T0" fmla="*/ 531 w 793"/>
                <a:gd name="T1" fmla="*/ 100 h 540"/>
                <a:gd name="T2" fmla="*/ 487 w 793"/>
                <a:gd name="T3" fmla="*/ 92 h 540"/>
                <a:gd name="T4" fmla="*/ 471 w 793"/>
                <a:gd name="T5" fmla="*/ 90 h 540"/>
                <a:gd name="T6" fmla="*/ 432 w 793"/>
                <a:gd name="T7" fmla="*/ 110 h 540"/>
                <a:gd name="T8" fmla="*/ 415 w 793"/>
                <a:gd name="T9" fmla="*/ 120 h 540"/>
                <a:gd name="T10" fmla="*/ 383 w 793"/>
                <a:gd name="T11" fmla="*/ 97 h 540"/>
                <a:gd name="T12" fmla="*/ 353 w 793"/>
                <a:gd name="T13" fmla="*/ 73 h 540"/>
                <a:gd name="T14" fmla="*/ 348 w 793"/>
                <a:gd name="T15" fmla="*/ 105 h 540"/>
                <a:gd name="T16" fmla="*/ 318 w 793"/>
                <a:gd name="T17" fmla="*/ 73 h 540"/>
                <a:gd name="T18" fmla="*/ 292 w 793"/>
                <a:gd name="T19" fmla="*/ 47 h 540"/>
                <a:gd name="T20" fmla="*/ 236 w 793"/>
                <a:gd name="T21" fmla="*/ 47 h 540"/>
                <a:gd name="T22" fmla="*/ 208 w 793"/>
                <a:gd name="T23" fmla="*/ 26 h 540"/>
                <a:gd name="T24" fmla="*/ 167 w 793"/>
                <a:gd name="T25" fmla="*/ 41 h 540"/>
                <a:gd name="T26" fmla="*/ 124 w 793"/>
                <a:gd name="T27" fmla="*/ 30 h 540"/>
                <a:gd name="T28" fmla="*/ 68 w 793"/>
                <a:gd name="T29" fmla="*/ 6 h 540"/>
                <a:gd name="T30" fmla="*/ 50 w 793"/>
                <a:gd name="T31" fmla="*/ 45 h 540"/>
                <a:gd name="T32" fmla="*/ 0 w 793"/>
                <a:gd name="T33" fmla="*/ 47 h 540"/>
                <a:gd name="T34" fmla="*/ 27 w 793"/>
                <a:gd name="T35" fmla="*/ 73 h 540"/>
                <a:gd name="T36" fmla="*/ 30 w 793"/>
                <a:gd name="T37" fmla="*/ 119 h 540"/>
                <a:gd name="T38" fmla="*/ 46 w 793"/>
                <a:gd name="T39" fmla="*/ 156 h 540"/>
                <a:gd name="T40" fmla="*/ 90 w 793"/>
                <a:gd name="T41" fmla="*/ 132 h 540"/>
                <a:gd name="T42" fmla="*/ 124 w 793"/>
                <a:gd name="T43" fmla="*/ 200 h 540"/>
                <a:gd name="T44" fmla="*/ 144 w 793"/>
                <a:gd name="T45" fmla="*/ 201 h 540"/>
                <a:gd name="T46" fmla="*/ 196 w 793"/>
                <a:gd name="T47" fmla="*/ 233 h 540"/>
                <a:gd name="T48" fmla="*/ 208 w 793"/>
                <a:gd name="T49" fmla="*/ 216 h 540"/>
                <a:gd name="T50" fmla="*/ 259 w 793"/>
                <a:gd name="T51" fmla="*/ 306 h 540"/>
                <a:gd name="T52" fmla="*/ 289 w 793"/>
                <a:gd name="T53" fmla="*/ 364 h 540"/>
                <a:gd name="T54" fmla="*/ 334 w 793"/>
                <a:gd name="T55" fmla="*/ 288 h 540"/>
                <a:gd name="T56" fmla="*/ 369 w 793"/>
                <a:gd name="T57" fmla="*/ 297 h 540"/>
                <a:gd name="T58" fmla="*/ 421 w 793"/>
                <a:gd name="T59" fmla="*/ 281 h 540"/>
                <a:gd name="T60" fmla="*/ 408 w 793"/>
                <a:gd name="T61" fmla="*/ 246 h 540"/>
                <a:gd name="T62" fmla="*/ 459 w 793"/>
                <a:gd name="T63" fmla="*/ 208 h 540"/>
                <a:gd name="T64" fmla="*/ 480 w 793"/>
                <a:gd name="T65" fmla="*/ 170 h 540"/>
                <a:gd name="T66" fmla="*/ 495 w 793"/>
                <a:gd name="T67" fmla="*/ 149 h 540"/>
                <a:gd name="T68" fmla="*/ 515 w 793"/>
                <a:gd name="T69" fmla="*/ 166 h 540"/>
                <a:gd name="T70" fmla="*/ 547 w 793"/>
                <a:gd name="T71" fmla="*/ 108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3"/>
                <a:gd name="T109" fmla="*/ 0 h 540"/>
                <a:gd name="T110" fmla="*/ 793 w 793"/>
                <a:gd name="T111" fmla="*/ 540 h 5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49" name="Freeform 8"/>
            <p:cNvSpPr/>
            <p:nvPr>
              <p:custDataLst>
                <p:tags r:id="rId9"/>
              </p:custDataLst>
            </p:nvPr>
          </p:nvSpPr>
          <p:spPr bwMode="auto">
            <a:xfrm>
              <a:off x="2480" y="2805"/>
              <a:ext cx="597" cy="606"/>
            </a:xfrm>
            <a:custGeom>
              <a:avLst/>
              <a:gdLst>
                <a:gd name="T0" fmla="*/ 521 w 867"/>
                <a:gd name="T1" fmla="*/ 94 h 900"/>
                <a:gd name="T2" fmla="*/ 479 w 867"/>
                <a:gd name="T3" fmla="*/ 105 h 900"/>
                <a:gd name="T4" fmla="*/ 462 w 867"/>
                <a:gd name="T5" fmla="*/ 74 h 900"/>
                <a:gd name="T6" fmla="*/ 453 w 867"/>
                <a:gd name="T7" fmla="*/ 53 h 900"/>
                <a:gd name="T8" fmla="*/ 424 w 867"/>
                <a:gd name="T9" fmla="*/ 54 h 900"/>
                <a:gd name="T10" fmla="*/ 407 w 867"/>
                <a:gd name="T11" fmla="*/ 79 h 900"/>
                <a:gd name="T12" fmla="*/ 407 w 867"/>
                <a:gd name="T13" fmla="*/ 106 h 900"/>
                <a:gd name="T14" fmla="*/ 372 w 867"/>
                <a:gd name="T15" fmla="*/ 211 h 900"/>
                <a:gd name="T16" fmla="*/ 342 w 867"/>
                <a:gd name="T17" fmla="*/ 217 h 900"/>
                <a:gd name="T18" fmla="*/ 286 w 867"/>
                <a:gd name="T19" fmla="*/ 232 h 900"/>
                <a:gd name="T20" fmla="*/ 204 w 867"/>
                <a:gd name="T21" fmla="*/ 105 h 900"/>
                <a:gd name="T22" fmla="*/ 176 w 867"/>
                <a:gd name="T23" fmla="*/ 83 h 900"/>
                <a:gd name="T24" fmla="*/ 169 w 867"/>
                <a:gd name="T25" fmla="*/ 54 h 900"/>
                <a:gd name="T26" fmla="*/ 129 w 867"/>
                <a:gd name="T27" fmla="*/ 74 h 900"/>
                <a:gd name="T28" fmla="*/ 112 w 867"/>
                <a:gd name="T29" fmla="*/ 0 h 900"/>
                <a:gd name="T30" fmla="*/ 83 w 867"/>
                <a:gd name="T31" fmla="*/ 30 h 900"/>
                <a:gd name="T32" fmla="*/ 80 w 867"/>
                <a:gd name="T33" fmla="*/ 75 h 900"/>
                <a:gd name="T34" fmla="*/ 61 w 867"/>
                <a:gd name="T35" fmla="*/ 67 h 900"/>
                <a:gd name="T36" fmla="*/ 61 w 867"/>
                <a:gd name="T37" fmla="*/ 123 h 900"/>
                <a:gd name="T38" fmla="*/ 83 w 867"/>
                <a:gd name="T39" fmla="*/ 129 h 900"/>
                <a:gd name="T40" fmla="*/ 81 w 867"/>
                <a:gd name="T41" fmla="*/ 247 h 900"/>
                <a:gd name="T42" fmla="*/ 14 w 867"/>
                <a:gd name="T43" fmla="*/ 325 h 900"/>
                <a:gd name="T44" fmla="*/ 0 w 867"/>
                <a:gd name="T45" fmla="*/ 346 h 900"/>
                <a:gd name="T46" fmla="*/ 1 w 867"/>
                <a:gd name="T47" fmla="*/ 393 h 900"/>
                <a:gd name="T48" fmla="*/ 39 w 867"/>
                <a:gd name="T49" fmla="*/ 385 h 900"/>
                <a:gd name="T50" fmla="*/ 80 w 867"/>
                <a:gd name="T51" fmla="*/ 402 h 900"/>
                <a:gd name="T52" fmla="*/ 92 w 867"/>
                <a:gd name="T53" fmla="*/ 444 h 900"/>
                <a:gd name="T54" fmla="*/ 123 w 867"/>
                <a:gd name="T55" fmla="*/ 452 h 900"/>
                <a:gd name="T56" fmla="*/ 122 w 867"/>
                <a:gd name="T57" fmla="*/ 477 h 900"/>
                <a:gd name="T58" fmla="*/ 110 w 867"/>
                <a:gd name="T59" fmla="*/ 522 h 900"/>
                <a:gd name="T60" fmla="*/ 134 w 867"/>
                <a:gd name="T61" fmla="*/ 532 h 900"/>
                <a:gd name="T62" fmla="*/ 158 w 867"/>
                <a:gd name="T63" fmla="*/ 552 h 900"/>
                <a:gd name="T64" fmla="*/ 205 w 867"/>
                <a:gd name="T65" fmla="*/ 580 h 900"/>
                <a:gd name="T66" fmla="*/ 249 w 867"/>
                <a:gd name="T67" fmla="*/ 566 h 900"/>
                <a:gd name="T68" fmla="*/ 253 w 867"/>
                <a:gd name="T69" fmla="*/ 594 h 900"/>
                <a:gd name="T70" fmla="*/ 282 w 867"/>
                <a:gd name="T71" fmla="*/ 600 h 900"/>
                <a:gd name="T72" fmla="*/ 295 w 867"/>
                <a:gd name="T73" fmla="*/ 597 h 900"/>
                <a:gd name="T74" fmla="*/ 282 w 867"/>
                <a:gd name="T75" fmla="*/ 522 h 900"/>
                <a:gd name="T76" fmla="*/ 320 w 867"/>
                <a:gd name="T77" fmla="*/ 509 h 900"/>
                <a:gd name="T78" fmla="*/ 342 w 867"/>
                <a:gd name="T79" fmla="*/ 490 h 900"/>
                <a:gd name="T80" fmla="*/ 398 w 867"/>
                <a:gd name="T81" fmla="*/ 489 h 900"/>
                <a:gd name="T82" fmla="*/ 424 w 867"/>
                <a:gd name="T83" fmla="*/ 485 h 900"/>
                <a:gd name="T84" fmla="*/ 446 w 867"/>
                <a:gd name="T85" fmla="*/ 502 h 900"/>
                <a:gd name="T86" fmla="*/ 465 w 867"/>
                <a:gd name="T87" fmla="*/ 481 h 900"/>
                <a:gd name="T88" fmla="*/ 491 w 867"/>
                <a:gd name="T89" fmla="*/ 482 h 900"/>
                <a:gd name="T90" fmla="*/ 525 w 867"/>
                <a:gd name="T91" fmla="*/ 444 h 900"/>
                <a:gd name="T92" fmla="*/ 557 w 867"/>
                <a:gd name="T93" fmla="*/ 452 h 900"/>
                <a:gd name="T94" fmla="*/ 583 w 867"/>
                <a:gd name="T95" fmla="*/ 428 h 900"/>
                <a:gd name="T96" fmla="*/ 596 w 867"/>
                <a:gd name="T97" fmla="*/ 401 h 900"/>
                <a:gd name="T98" fmla="*/ 531 w 867"/>
                <a:gd name="T99" fmla="*/ 378 h 900"/>
                <a:gd name="T100" fmla="*/ 505 w 867"/>
                <a:gd name="T101" fmla="*/ 362 h 900"/>
                <a:gd name="T102" fmla="*/ 478 w 867"/>
                <a:gd name="T103" fmla="*/ 345 h 900"/>
                <a:gd name="T104" fmla="*/ 486 w 867"/>
                <a:gd name="T105" fmla="*/ 295 h 900"/>
                <a:gd name="T106" fmla="*/ 479 w 867"/>
                <a:gd name="T107" fmla="*/ 203 h 900"/>
                <a:gd name="T108" fmla="*/ 432 w 867"/>
                <a:gd name="T109" fmla="*/ 206 h 900"/>
                <a:gd name="T110" fmla="*/ 424 w 867"/>
                <a:gd name="T111" fmla="*/ 174 h 900"/>
                <a:gd name="T112" fmla="*/ 434 w 867"/>
                <a:gd name="T113" fmla="*/ 141 h 900"/>
                <a:gd name="T114" fmla="*/ 462 w 867"/>
                <a:gd name="T115" fmla="*/ 139 h 900"/>
                <a:gd name="T116" fmla="*/ 518 w 867"/>
                <a:gd name="T117" fmla="*/ 139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900"/>
                <a:gd name="T179" fmla="*/ 867 w 867"/>
                <a:gd name="T180" fmla="*/ 900 h 9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50" name="Freeform 9"/>
            <p:cNvSpPr/>
            <p:nvPr>
              <p:custDataLst>
                <p:tags r:id="rId10"/>
              </p:custDataLst>
            </p:nvPr>
          </p:nvSpPr>
          <p:spPr bwMode="auto">
            <a:xfrm>
              <a:off x="3571" y="2679"/>
              <a:ext cx="311" cy="424"/>
            </a:xfrm>
            <a:custGeom>
              <a:avLst/>
              <a:gdLst>
                <a:gd name="T0" fmla="*/ 6 w 449"/>
                <a:gd name="T1" fmla="*/ 93 h 630"/>
                <a:gd name="T2" fmla="*/ 26 w 449"/>
                <a:gd name="T3" fmla="*/ 131 h 630"/>
                <a:gd name="T4" fmla="*/ 28 w 449"/>
                <a:gd name="T5" fmla="*/ 150 h 630"/>
                <a:gd name="T6" fmla="*/ 19 w 449"/>
                <a:gd name="T7" fmla="*/ 170 h 630"/>
                <a:gd name="T8" fmla="*/ 3 w 449"/>
                <a:gd name="T9" fmla="*/ 182 h 630"/>
                <a:gd name="T10" fmla="*/ 0 w 449"/>
                <a:gd name="T11" fmla="*/ 217 h 630"/>
                <a:gd name="T12" fmla="*/ 5 w 449"/>
                <a:gd name="T13" fmla="*/ 223 h 630"/>
                <a:gd name="T14" fmla="*/ 13 w 449"/>
                <a:gd name="T15" fmla="*/ 219 h 630"/>
                <a:gd name="T16" fmla="*/ 19 w 449"/>
                <a:gd name="T17" fmla="*/ 223 h 630"/>
                <a:gd name="T18" fmla="*/ 19 w 449"/>
                <a:gd name="T19" fmla="*/ 246 h 630"/>
                <a:gd name="T20" fmla="*/ 28 w 449"/>
                <a:gd name="T21" fmla="*/ 273 h 630"/>
                <a:gd name="T22" fmla="*/ 40 w 449"/>
                <a:gd name="T23" fmla="*/ 277 h 630"/>
                <a:gd name="T24" fmla="*/ 42 w 449"/>
                <a:gd name="T25" fmla="*/ 317 h 630"/>
                <a:gd name="T26" fmla="*/ 35 w 449"/>
                <a:gd name="T27" fmla="*/ 343 h 630"/>
                <a:gd name="T28" fmla="*/ 42 w 449"/>
                <a:gd name="T29" fmla="*/ 355 h 630"/>
                <a:gd name="T30" fmla="*/ 56 w 449"/>
                <a:gd name="T31" fmla="*/ 368 h 630"/>
                <a:gd name="T32" fmla="*/ 87 w 449"/>
                <a:gd name="T33" fmla="*/ 360 h 630"/>
                <a:gd name="T34" fmla="*/ 94 w 449"/>
                <a:gd name="T35" fmla="*/ 372 h 630"/>
                <a:gd name="T36" fmla="*/ 83 w 449"/>
                <a:gd name="T37" fmla="*/ 385 h 630"/>
                <a:gd name="T38" fmla="*/ 67 w 449"/>
                <a:gd name="T39" fmla="*/ 409 h 630"/>
                <a:gd name="T40" fmla="*/ 67 w 449"/>
                <a:gd name="T41" fmla="*/ 416 h 630"/>
                <a:gd name="T42" fmla="*/ 78 w 449"/>
                <a:gd name="T43" fmla="*/ 423 h 630"/>
                <a:gd name="T44" fmla="*/ 145 w 449"/>
                <a:gd name="T45" fmla="*/ 396 h 630"/>
                <a:gd name="T46" fmla="*/ 169 w 449"/>
                <a:gd name="T47" fmla="*/ 409 h 630"/>
                <a:gd name="T48" fmla="*/ 175 w 449"/>
                <a:gd name="T49" fmla="*/ 402 h 630"/>
                <a:gd name="T50" fmla="*/ 169 w 449"/>
                <a:gd name="T51" fmla="*/ 388 h 630"/>
                <a:gd name="T52" fmla="*/ 170 w 449"/>
                <a:gd name="T53" fmla="*/ 378 h 630"/>
                <a:gd name="T54" fmla="*/ 181 w 449"/>
                <a:gd name="T55" fmla="*/ 318 h 630"/>
                <a:gd name="T56" fmla="*/ 190 w 449"/>
                <a:gd name="T57" fmla="*/ 304 h 630"/>
                <a:gd name="T58" fmla="*/ 195 w 449"/>
                <a:gd name="T59" fmla="*/ 287 h 630"/>
                <a:gd name="T60" fmla="*/ 207 w 449"/>
                <a:gd name="T61" fmla="*/ 262 h 630"/>
                <a:gd name="T62" fmla="*/ 200 w 449"/>
                <a:gd name="T63" fmla="*/ 252 h 630"/>
                <a:gd name="T64" fmla="*/ 202 w 449"/>
                <a:gd name="T65" fmla="*/ 232 h 630"/>
                <a:gd name="T66" fmla="*/ 231 w 449"/>
                <a:gd name="T67" fmla="*/ 199 h 630"/>
                <a:gd name="T68" fmla="*/ 231 w 449"/>
                <a:gd name="T69" fmla="*/ 178 h 630"/>
                <a:gd name="T70" fmla="*/ 248 w 449"/>
                <a:gd name="T71" fmla="*/ 147 h 630"/>
                <a:gd name="T72" fmla="*/ 267 w 449"/>
                <a:gd name="T73" fmla="*/ 152 h 630"/>
                <a:gd name="T74" fmla="*/ 303 w 449"/>
                <a:gd name="T75" fmla="*/ 125 h 630"/>
                <a:gd name="T76" fmla="*/ 310 w 449"/>
                <a:gd name="T77" fmla="*/ 112 h 630"/>
                <a:gd name="T78" fmla="*/ 287 w 449"/>
                <a:gd name="T79" fmla="*/ 69 h 630"/>
                <a:gd name="T80" fmla="*/ 272 w 449"/>
                <a:gd name="T81" fmla="*/ 47 h 630"/>
                <a:gd name="T82" fmla="*/ 283 w 449"/>
                <a:gd name="T83" fmla="*/ 38 h 630"/>
                <a:gd name="T84" fmla="*/ 269 w 449"/>
                <a:gd name="T85" fmla="*/ 25 h 630"/>
                <a:gd name="T86" fmla="*/ 233 w 449"/>
                <a:gd name="T87" fmla="*/ 25 h 630"/>
                <a:gd name="T88" fmla="*/ 218 w 449"/>
                <a:gd name="T89" fmla="*/ 8 h 630"/>
                <a:gd name="T90" fmla="*/ 189 w 449"/>
                <a:gd name="T91" fmla="*/ 36 h 630"/>
                <a:gd name="T92" fmla="*/ 179 w 449"/>
                <a:gd name="T93" fmla="*/ 31 h 630"/>
                <a:gd name="T94" fmla="*/ 190 w 449"/>
                <a:gd name="T95" fmla="*/ 9 h 630"/>
                <a:gd name="T96" fmla="*/ 189 w 449"/>
                <a:gd name="T97" fmla="*/ 3 h 630"/>
                <a:gd name="T98" fmla="*/ 179 w 449"/>
                <a:gd name="T99" fmla="*/ 0 h 630"/>
                <a:gd name="T100" fmla="*/ 145 w 449"/>
                <a:gd name="T101" fmla="*/ 18 h 630"/>
                <a:gd name="T102" fmla="*/ 118 w 449"/>
                <a:gd name="T103" fmla="*/ 26 h 630"/>
                <a:gd name="T104" fmla="*/ 96 w 449"/>
                <a:gd name="T105" fmla="*/ 25 h 630"/>
                <a:gd name="T106" fmla="*/ 48 w 449"/>
                <a:gd name="T107" fmla="*/ 67 h 630"/>
                <a:gd name="T108" fmla="*/ 24 w 449"/>
                <a:gd name="T109" fmla="*/ 75 h 630"/>
                <a:gd name="T110" fmla="*/ 6 w 449"/>
                <a:gd name="T111" fmla="*/ 93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9"/>
                <a:gd name="T169" fmla="*/ 0 h 630"/>
                <a:gd name="T170" fmla="*/ 449 w 449"/>
                <a:gd name="T171" fmla="*/ 630 h 6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51" name="Freeform 10"/>
            <p:cNvSpPr/>
            <p:nvPr>
              <p:custDataLst>
                <p:tags r:id="rId11"/>
              </p:custDataLst>
            </p:nvPr>
          </p:nvSpPr>
          <p:spPr bwMode="auto">
            <a:xfrm>
              <a:off x="2896" y="2803"/>
              <a:ext cx="414" cy="341"/>
            </a:xfrm>
            <a:custGeom>
              <a:avLst/>
              <a:gdLst>
                <a:gd name="T0" fmla="*/ 112 w 600"/>
                <a:gd name="T1" fmla="*/ 114 h 506"/>
                <a:gd name="T2" fmla="*/ 105 w 600"/>
                <a:gd name="T3" fmla="*/ 142 h 506"/>
                <a:gd name="T4" fmla="*/ 87 w 600"/>
                <a:gd name="T5" fmla="*/ 146 h 506"/>
                <a:gd name="T6" fmla="*/ 48 w 600"/>
                <a:gd name="T7" fmla="*/ 142 h 506"/>
                <a:gd name="T8" fmla="*/ 39 w 600"/>
                <a:gd name="T9" fmla="*/ 150 h 506"/>
                <a:gd name="T10" fmla="*/ 19 w 600"/>
                <a:gd name="T11" fmla="*/ 143 h 506"/>
                <a:gd name="T12" fmla="*/ 0 w 600"/>
                <a:gd name="T13" fmla="*/ 168 h 506"/>
                <a:gd name="T14" fmla="*/ 9 w 600"/>
                <a:gd name="T15" fmla="*/ 176 h 506"/>
                <a:gd name="T16" fmla="*/ 9 w 600"/>
                <a:gd name="T17" fmla="*/ 193 h 506"/>
                <a:gd name="T18" fmla="*/ 18 w 600"/>
                <a:gd name="T19" fmla="*/ 208 h 506"/>
                <a:gd name="T20" fmla="*/ 55 w 600"/>
                <a:gd name="T21" fmla="*/ 196 h 506"/>
                <a:gd name="T22" fmla="*/ 66 w 600"/>
                <a:gd name="T23" fmla="*/ 205 h 506"/>
                <a:gd name="T24" fmla="*/ 48 w 600"/>
                <a:gd name="T25" fmla="*/ 274 h 506"/>
                <a:gd name="T26" fmla="*/ 73 w 600"/>
                <a:gd name="T27" fmla="*/ 296 h 506"/>
                <a:gd name="T28" fmla="*/ 65 w 600"/>
                <a:gd name="T29" fmla="*/ 334 h 506"/>
                <a:gd name="T30" fmla="*/ 90 w 600"/>
                <a:gd name="T31" fmla="*/ 337 h 506"/>
                <a:gd name="T32" fmla="*/ 112 w 600"/>
                <a:gd name="T33" fmla="*/ 315 h 506"/>
                <a:gd name="T34" fmla="*/ 122 w 600"/>
                <a:gd name="T35" fmla="*/ 321 h 506"/>
                <a:gd name="T36" fmla="*/ 170 w 600"/>
                <a:gd name="T37" fmla="*/ 340 h 506"/>
                <a:gd name="T38" fmla="*/ 177 w 600"/>
                <a:gd name="T39" fmla="*/ 334 h 506"/>
                <a:gd name="T40" fmla="*/ 179 w 600"/>
                <a:gd name="T41" fmla="*/ 321 h 506"/>
                <a:gd name="T42" fmla="*/ 189 w 600"/>
                <a:gd name="T43" fmla="*/ 312 h 506"/>
                <a:gd name="T44" fmla="*/ 257 w 600"/>
                <a:gd name="T45" fmla="*/ 271 h 506"/>
                <a:gd name="T46" fmla="*/ 266 w 600"/>
                <a:gd name="T47" fmla="*/ 284 h 506"/>
                <a:gd name="T48" fmla="*/ 309 w 600"/>
                <a:gd name="T49" fmla="*/ 296 h 506"/>
                <a:gd name="T50" fmla="*/ 330 w 600"/>
                <a:gd name="T51" fmla="*/ 268 h 506"/>
                <a:gd name="T52" fmla="*/ 340 w 600"/>
                <a:gd name="T53" fmla="*/ 274 h 506"/>
                <a:gd name="T54" fmla="*/ 357 w 600"/>
                <a:gd name="T55" fmla="*/ 274 h 506"/>
                <a:gd name="T56" fmla="*/ 357 w 600"/>
                <a:gd name="T57" fmla="*/ 266 h 506"/>
                <a:gd name="T58" fmla="*/ 378 w 600"/>
                <a:gd name="T59" fmla="*/ 259 h 506"/>
                <a:gd name="T60" fmla="*/ 378 w 600"/>
                <a:gd name="T61" fmla="*/ 254 h 506"/>
                <a:gd name="T62" fmla="*/ 386 w 600"/>
                <a:gd name="T63" fmla="*/ 245 h 506"/>
                <a:gd name="T64" fmla="*/ 391 w 600"/>
                <a:gd name="T65" fmla="*/ 247 h 506"/>
                <a:gd name="T66" fmla="*/ 413 w 600"/>
                <a:gd name="T67" fmla="*/ 227 h 506"/>
                <a:gd name="T68" fmla="*/ 394 w 600"/>
                <a:gd name="T69" fmla="*/ 197 h 506"/>
                <a:gd name="T70" fmla="*/ 404 w 600"/>
                <a:gd name="T71" fmla="*/ 156 h 506"/>
                <a:gd name="T72" fmla="*/ 393 w 600"/>
                <a:gd name="T73" fmla="*/ 143 h 506"/>
                <a:gd name="T74" fmla="*/ 362 w 600"/>
                <a:gd name="T75" fmla="*/ 151 h 506"/>
                <a:gd name="T76" fmla="*/ 358 w 600"/>
                <a:gd name="T77" fmla="*/ 146 h 506"/>
                <a:gd name="T78" fmla="*/ 393 w 600"/>
                <a:gd name="T79" fmla="*/ 111 h 506"/>
                <a:gd name="T80" fmla="*/ 378 w 600"/>
                <a:gd name="T81" fmla="*/ 53 h 506"/>
                <a:gd name="T82" fmla="*/ 355 w 600"/>
                <a:gd name="T83" fmla="*/ 69 h 506"/>
                <a:gd name="T84" fmla="*/ 333 w 600"/>
                <a:gd name="T85" fmla="*/ 50 h 506"/>
                <a:gd name="T86" fmla="*/ 315 w 600"/>
                <a:gd name="T87" fmla="*/ 26 h 506"/>
                <a:gd name="T88" fmla="*/ 312 w 600"/>
                <a:gd name="T89" fmla="*/ 10 h 506"/>
                <a:gd name="T90" fmla="*/ 301 w 600"/>
                <a:gd name="T91" fmla="*/ 7 h 506"/>
                <a:gd name="T92" fmla="*/ 283 w 600"/>
                <a:gd name="T93" fmla="*/ 11 h 506"/>
                <a:gd name="T94" fmla="*/ 257 w 600"/>
                <a:gd name="T95" fmla="*/ 0 h 506"/>
                <a:gd name="T96" fmla="*/ 244 w 600"/>
                <a:gd name="T97" fmla="*/ 28 h 506"/>
                <a:gd name="T98" fmla="*/ 222 w 600"/>
                <a:gd name="T99" fmla="*/ 30 h 506"/>
                <a:gd name="T100" fmla="*/ 206 w 600"/>
                <a:gd name="T101" fmla="*/ 53 h 506"/>
                <a:gd name="T102" fmla="*/ 195 w 600"/>
                <a:gd name="T103" fmla="*/ 48 h 506"/>
                <a:gd name="T104" fmla="*/ 179 w 600"/>
                <a:gd name="T105" fmla="*/ 53 h 506"/>
                <a:gd name="T106" fmla="*/ 155 w 600"/>
                <a:gd name="T107" fmla="*/ 39 h 506"/>
                <a:gd name="T108" fmla="*/ 136 w 600"/>
                <a:gd name="T109" fmla="*/ 61 h 506"/>
                <a:gd name="T110" fmla="*/ 136 w 600"/>
                <a:gd name="T111" fmla="*/ 71 h 506"/>
                <a:gd name="T112" fmla="*/ 174 w 600"/>
                <a:gd name="T113" fmla="*/ 90 h 506"/>
                <a:gd name="T114" fmla="*/ 183 w 600"/>
                <a:gd name="T115" fmla="*/ 105 h 506"/>
                <a:gd name="T116" fmla="*/ 155 w 600"/>
                <a:gd name="T117" fmla="*/ 115 h 506"/>
                <a:gd name="T118" fmla="*/ 112 w 600"/>
                <a:gd name="T119" fmla="*/ 114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506"/>
                <a:gd name="T182" fmla="*/ 600 w 600"/>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52" name="Freeform 11"/>
            <p:cNvSpPr/>
            <p:nvPr>
              <p:custDataLst>
                <p:tags r:id="rId12"/>
              </p:custDataLst>
            </p:nvPr>
          </p:nvSpPr>
          <p:spPr bwMode="auto">
            <a:xfrm>
              <a:off x="2499" y="2443"/>
              <a:ext cx="813" cy="601"/>
            </a:xfrm>
            <a:custGeom>
              <a:avLst/>
              <a:gdLst>
                <a:gd name="T0" fmla="*/ 318 w 1181"/>
                <a:gd name="T1" fmla="*/ 50 h 893"/>
                <a:gd name="T2" fmla="*/ 304 w 1181"/>
                <a:gd name="T3" fmla="*/ 18 h 893"/>
                <a:gd name="T4" fmla="*/ 356 w 1181"/>
                <a:gd name="T5" fmla="*/ 0 h 893"/>
                <a:gd name="T6" fmla="*/ 365 w 1181"/>
                <a:gd name="T7" fmla="*/ 35 h 893"/>
                <a:gd name="T8" fmla="*/ 413 w 1181"/>
                <a:gd name="T9" fmla="*/ 75 h 893"/>
                <a:gd name="T10" fmla="*/ 438 w 1181"/>
                <a:gd name="T11" fmla="*/ 75 h 893"/>
                <a:gd name="T12" fmla="*/ 459 w 1181"/>
                <a:gd name="T13" fmla="*/ 112 h 893"/>
                <a:gd name="T14" fmla="*/ 509 w 1181"/>
                <a:gd name="T15" fmla="*/ 108 h 893"/>
                <a:gd name="T16" fmla="*/ 531 w 1181"/>
                <a:gd name="T17" fmla="*/ 91 h 893"/>
                <a:gd name="T18" fmla="*/ 547 w 1181"/>
                <a:gd name="T19" fmla="*/ 108 h 893"/>
                <a:gd name="T20" fmla="*/ 603 w 1181"/>
                <a:gd name="T21" fmla="*/ 101 h 893"/>
                <a:gd name="T22" fmla="*/ 615 w 1181"/>
                <a:gd name="T23" fmla="*/ 115 h 893"/>
                <a:gd name="T24" fmla="*/ 671 w 1181"/>
                <a:gd name="T25" fmla="*/ 139 h 893"/>
                <a:gd name="T26" fmla="*/ 741 w 1181"/>
                <a:gd name="T27" fmla="*/ 147 h 893"/>
                <a:gd name="T28" fmla="*/ 774 w 1181"/>
                <a:gd name="T29" fmla="*/ 155 h 893"/>
                <a:gd name="T30" fmla="*/ 805 w 1181"/>
                <a:gd name="T31" fmla="*/ 176 h 893"/>
                <a:gd name="T32" fmla="*/ 807 w 1181"/>
                <a:gd name="T33" fmla="*/ 228 h 893"/>
                <a:gd name="T34" fmla="*/ 768 w 1181"/>
                <a:gd name="T35" fmla="*/ 247 h 893"/>
                <a:gd name="T36" fmla="*/ 706 w 1181"/>
                <a:gd name="T37" fmla="*/ 268 h 893"/>
                <a:gd name="T38" fmla="*/ 717 w 1181"/>
                <a:gd name="T39" fmla="*/ 310 h 893"/>
                <a:gd name="T40" fmla="*/ 764 w 1181"/>
                <a:gd name="T41" fmla="*/ 355 h 893"/>
                <a:gd name="T42" fmla="*/ 744 w 1181"/>
                <a:gd name="T43" fmla="*/ 426 h 893"/>
                <a:gd name="T44" fmla="*/ 706 w 1181"/>
                <a:gd name="T45" fmla="*/ 381 h 893"/>
                <a:gd name="T46" fmla="*/ 691 w 1181"/>
                <a:gd name="T47" fmla="*/ 363 h 893"/>
                <a:gd name="T48" fmla="*/ 648 w 1181"/>
                <a:gd name="T49" fmla="*/ 355 h 893"/>
                <a:gd name="T50" fmla="*/ 615 w 1181"/>
                <a:gd name="T51" fmla="*/ 386 h 893"/>
                <a:gd name="T52" fmla="*/ 590 w 1181"/>
                <a:gd name="T53" fmla="*/ 404 h 893"/>
                <a:gd name="T54" fmla="*/ 550 w 1181"/>
                <a:gd name="T55" fmla="*/ 396 h 893"/>
                <a:gd name="T56" fmla="*/ 531 w 1181"/>
                <a:gd name="T57" fmla="*/ 428 h 893"/>
                <a:gd name="T58" fmla="*/ 578 w 1181"/>
                <a:gd name="T59" fmla="*/ 462 h 893"/>
                <a:gd name="T60" fmla="*/ 509 w 1181"/>
                <a:gd name="T61" fmla="*/ 470 h 893"/>
                <a:gd name="T62" fmla="*/ 489 w 1181"/>
                <a:gd name="T63" fmla="*/ 450 h 893"/>
                <a:gd name="T64" fmla="*/ 447 w 1181"/>
                <a:gd name="T65" fmla="*/ 456 h 893"/>
                <a:gd name="T66" fmla="*/ 438 w 1181"/>
                <a:gd name="T67" fmla="*/ 425 h 893"/>
                <a:gd name="T68" fmla="*/ 413 w 1181"/>
                <a:gd name="T69" fmla="*/ 408 h 893"/>
                <a:gd name="T70" fmla="*/ 411 w 1181"/>
                <a:gd name="T71" fmla="*/ 431 h 893"/>
                <a:gd name="T72" fmla="*/ 386 w 1181"/>
                <a:gd name="T73" fmla="*/ 450 h 893"/>
                <a:gd name="T74" fmla="*/ 348 w 1181"/>
                <a:gd name="T75" fmla="*/ 514 h 893"/>
                <a:gd name="T76" fmla="*/ 336 w 1181"/>
                <a:gd name="T77" fmla="*/ 586 h 893"/>
                <a:gd name="T78" fmla="*/ 285 w 1181"/>
                <a:gd name="T79" fmla="*/ 600 h 893"/>
                <a:gd name="T80" fmla="*/ 209 w 1181"/>
                <a:gd name="T81" fmla="*/ 481 h 893"/>
                <a:gd name="T82" fmla="*/ 168 w 1181"/>
                <a:gd name="T83" fmla="*/ 458 h 893"/>
                <a:gd name="T84" fmla="*/ 170 w 1181"/>
                <a:gd name="T85" fmla="*/ 428 h 893"/>
                <a:gd name="T86" fmla="*/ 132 w 1181"/>
                <a:gd name="T87" fmla="*/ 431 h 893"/>
                <a:gd name="T88" fmla="*/ 98 w 1181"/>
                <a:gd name="T89" fmla="*/ 375 h 893"/>
                <a:gd name="T90" fmla="*/ 91 w 1181"/>
                <a:gd name="T91" fmla="*/ 263 h 893"/>
                <a:gd name="T92" fmla="*/ 85 w 1181"/>
                <a:gd name="T93" fmla="*/ 206 h 893"/>
                <a:gd name="T94" fmla="*/ 0 w 1181"/>
                <a:gd name="T95" fmla="*/ 99 h 893"/>
                <a:gd name="T96" fmla="*/ 11 w 1181"/>
                <a:gd name="T97" fmla="*/ 71 h 893"/>
                <a:gd name="T98" fmla="*/ 127 w 1181"/>
                <a:gd name="T99" fmla="*/ 75 h 893"/>
                <a:gd name="T100" fmla="*/ 165 w 1181"/>
                <a:gd name="T101" fmla="*/ 82 h 893"/>
                <a:gd name="T102" fmla="*/ 225 w 1181"/>
                <a:gd name="T103" fmla="*/ 111 h 893"/>
                <a:gd name="T104" fmla="*/ 232 w 1181"/>
                <a:gd name="T105" fmla="*/ 78 h 893"/>
                <a:gd name="T106" fmla="*/ 270 w 1181"/>
                <a:gd name="T107" fmla="*/ 85 h 893"/>
                <a:gd name="T108" fmla="*/ 307 w 1181"/>
                <a:gd name="T109" fmla="*/ 75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1"/>
                <a:gd name="T166" fmla="*/ 0 h 893"/>
                <a:gd name="T167" fmla="*/ 1181 w 1181"/>
                <a:gd name="T168" fmla="*/ 893 h 8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53" name="Freeform 12"/>
            <p:cNvSpPr/>
            <p:nvPr>
              <p:custDataLst>
                <p:tags r:id="rId13"/>
              </p:custDataLst>
            </p:nvPr>
          </p:nvSpPr>
          <p:spPr bwMode="auto">
            <a:xfrm>
              <a:off x="1312" y="2214"/>
              <a:ext cx="1282" cy="678"/>
            </a:xfrm>
            <a:custGeom>
              <a:avLst/>
              <a:gdLst>
                <a:gd name="T0" fmla="*/ 779 w 1863"/>
                <a:gd name="T1" fmla="*/ 646 h 1005"/>
                <a:gd name="T2" fmla="*/ 799 w 1863"/>
                <a:gd name="T3" fmla="*/ 668 h 1005"/>
                <a:gd name="T4" fmla="*/ 864 w 1863"/>
                <a:gd name="T5" fmla="*/ 646 h 1005"/>
                <a:gd name="T6" fmla="*/ 906 w 1863"/>
                <a:gd name="T7" fmla="*/ 617 h 1005"/>
                <a:gd name="T8" fmla="*/ 954 w 1863"/>
                <a:gd name="T9" fmla="*/ 598 h 1005"/>
                <a:gd name="T10" fmla="*/ 1005 w 1863"/>
                <a:gd name="T11" fmla="*/ 582 h 1005"/>
                <a:gd name="T12" fmla="*/ 1089 w 1863"/>
                <a:gd name="T13" fmla="*/ 569 h 1005"/>
                <a:gd name="T14" fmla="*/ 1090 w 1863"/>
                <a:gd name="T15" fmla="*/ 598 h 1005"/>
                <a:gd name="T16" fmla="*/ 1116 w 1863"/>
                <a:gd name="T17" fmla="*/ 604 h 1005"/>
                <a:gd name="T18" fmla="*/ 1100 w 1863"/>
                <a:gd name="T19" fmla="*/ 642 h 1005"/>
                <a:gd name="T20" fmla="*/ 1116 w 1863"/>
                <a:gd name="T21" fmla="*/ 646 h 1005"/>
                <a:gd name="T22" fmla="*/ 1187 w 1863"/>
                <a:gd name="T23" fmla="*/ 642 h 1005"/>
                <a:gd name="T24" fmla="*/ 1230 w 1863"/>
                <a:gd name="T25" fmla="*/ 655 h 1005"/>
                <a:gd name="T26" fmla="*/ 1249 w 1863"/>
                <a:gd name="T27" fmla="*/ 663 h 1005"/>
                <a:gd name="T28" fmla="*/ 1252 w 1863"/>
                <a:gd name="T29" fmla="*/ 617 h 1005"/>
                <a:gd name="T30" fmla="*/ 1281 w 1863"/>
                <a:gd name="T31" fmla="*/ 587 h 1005"/>
                <a:gd name="T32" fmla="*/ 1259 w 1863"/>
                <a:gd name="T33" fmla="*/ 442 h 1005"/>
                <a:gd name="T34" fmla="*/ 1233 w 1863"/>
                <a:gd name="T35" fmla="*/ 363 h 1005"/>
                <a:gd name="T36" fmla="*/ 1172 w 1863"/>
                <a:gd name="T37" fmla="*/ 334 h 1005"/>
                <a:gd name="T38" fmla="*/ 1133 w 1863"/>
                <a:gd name="T39" fmla="*/ 406 h 1005"/>
                <a:gd name="T40" fmla="*/ 1060 w 1863"/>
                <a:gd name="T41" fmla="*/ 369 h 1005"/>
                <a:gd name="T42" fmla="*/ 923 w 1863"/>
                <a:gd name="T43" fmla="*/ 320 h 1005"/>
                <a:gd name="T44" fmla="*/ 867 w 1863"/>
                <a:gd name="T45" fmla="*/ 312 h 1005"/>
                <a:gd name="T46" fmla="*/ 758 w 1863"/>
                <a:gd name="T47" fmla="*/ 268 h 1005"/>
                <a:gd name="T48" fmla="*/ 706 w 1863"/>
                <a:gd name="T49" fmla="*/ 144 h 1005"/>
                <a:gd name="T50" fmla="*/ 726 w 1863"/>
                <a:gd name="T51" fmla="*/ 106 h 1005"/>
                <a:gd name="T52" fmla="*/ 725 w 1863"/>
                <a:gd name="T53" fmla="*/ 53 h 1005"/>
                <a:gd name="T54" fmla="*/ 734 w 1863"/>
                <a:gd name="T55" fmla="*/ 26 h 1005"/>
                <a:gd name="T56" fmla="*/ 638 w 1863"/>
                <a:gd name="T57" fmla="*/ 0 h 1005"/>
                <a:gd name="T58" fmla="*/ 569 w 1863"/>
                <a:gd name="T59" fmla="*/ 9 h 1005"/>
                <a:gd name="T60" fmla="*/ 484 w 1863"/>
                <a:gd name="T61" fmla="*/ 36 h 1005"/>
                <a:gd name="T62" fmla="*/ 398 w 1863"/>
                <a:gd name="T63" fmla="*/ 45 h 1005"/>
                <a:gd name="T64" fmla="*/ 340 w 1863"/>
                <a:gd name="T65" fmla="*/ 16 h 1005"/>
                <a:gd name="T66" fmla="*/ 246 w 1863"/>
                <a:gd name="T67" fmla="*/ 33 h 1005"/>
                <a:gd name="T68" fmla="*/ 209 w 1863"/>
                <a:gd name="T69" fmla="*/ 12 h 1005"/>
                <a:gd name="T70" fmla="*/ 139 w 1863"/>
                <a:gd name="T71" fmla="*/ 19 h 1005"/>
                <a:gd name="T72" fmla="*/ 105 w 1863"/>
                <a:gd name="T73" fmla="*/ 63 h 1005"/>
                <a:gd name="T74" fmla="*/ 85 w 1863"/>
                <a:gd name="T75" fmla="*/ 86 h 1005"/>
                <a:gd name="T76" fmla="*/ 61 w 1863"/>
                <a:gd name="T77" fmla="*/ 99 h 1005"/>
                <a:gd name="T78" fmla="*/ 51 w 1863"/>
                <a:gd name="T79" fmla="*/ 116 h 1005"/>
                <a:gd name="T80" fmla="*/ 70 w 1863"/>
                <a:gd name="T81" fmla="*/ 156 h 1005"/>
                <a:gd name="T82" fmla="*/ 65 w 1863"/>
                <a:gd name="T83" fmla="*/ 194 h 1005"/>
                <a:gd name="T84" fmla="*/ 19 w 1863"/>
                <a:gd name="T85" fmla="*/ 180 h 1005"/>
                <a:gd name="T86" fmla="*/ 0 w 1863"/>
                <a:gd name="T87" fmla="*/ 198 h 1005"/>
                <a:gd name="T88" fmla="*/ 12 w 1863"/>
                <a:gd name="T89" fmla="*/ 234 h 1005"/>
                <a:gd name="T90" fmla="*/ 6 w 1863"/>
                <a:gd name="T91" fmla="*/ 268 h 1005"/>
                <a:gd name="T92" fmla="*/ 30 w 1863"/>
                <a:gd name="T93" fmla="*/ 280 h 1005"/>
                <a:gd name="T94" fmla="*/ 85 w 1863"/>
                <a:gd name="T95" fmla="*/ 334 h 1005"/>
                <a:gd name="T96" fmla="*/ 118 w 1863"/>
                <a:gd name="T97" fmla="*/ 381 h 1005"/>
                <a:gd name="T98" fmla="*/ 141 w 1863"/>
                <a:gd name="T99" fmla="*/ 397 h 1005"/>
                <a:gd name="T100" fmla="*/ 180 w 1863"/>
                <a:gd name="T101" fmla="*/ 394 h 1005"/>
                <a:gd name="T102" fmla="*/ 272 w 1863"/>
                <a:gd name="T103" fmla="*/ 492 h 1005"/>
                <a:gd name="T104" fmla="*/ 299 w 1863"/>
                <a:gd name="T105" fmla="*/ 482 h 1005"/>
                <a:gd name="T106" fmla="*/ 308 w 1863"/>
                <a:gd name="T107" fmla="*/ 520 h 1005"/>
                <a:gd name="T108" fmla="*/ 364 w 1863"/>
                <a:gd name="T109" fmla="*/ 543 h 1005"/>
                <a:gd name="T110" fmla="*/ 410 w 1863"/>
                <a:gd name="T111" fmla="*/ 590 h 1005"/>
                <a:gd name="T112" fmla="*/ 418 w 1863"/>
                <a:gd name="T113" fmla="*/ 611 h 1005"/>
                <a:gd name="T114" fmla="*/ 469 w 1863"/>
                <a:gd name="T115" fmla="*/ 609 h 1005"/>
                <a:gd name="T116" fmla="*/ 559 w 1863"/>
                <a:gd name="T117" fmla="*/ 626 h 1005"/>
                <a:gd name="T118" fmla="*/ 600 w 1863"/>
                <a:gd name="T119" fmla="*/ 638 h 1005"/>
                <a:gd name="T120" fmla="*/ 600 w 1863"/>
                <a:gd name="T121" fmla="*/ 677 h 1005"/>
                <a:gd name="T122" fmla="*/ 677 w 1863"/>
                <a:gd name="T123" fmla="*/ 619 h 1005"/>
                <a:gd name="T124" fmla="*/ 738 w 1863"/>
                <a:gd name="T125" fmla="*/ 642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3"/>
                <a:gd name="T190" fmla="*/ 0 h 1005"/>
                <a:gd name="T191" fmla="*/ 1863 w 1863"/>
                <a:gd name="T192" fmla="*/ 1005 h 1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54" name="Freeform 13"/>
            <p:cNvSpPr/>
            <p:nvPr>
              <p:custDataLst>
                <p:tags r:id="rId14"/>
              </p:custDataLst>
            </p:nvPr>
          </p:nvSpPr>
          <p:spPr bwMode="auto">
            <a:xfrm>
              <a:off x="3304" y="2249"/>
              <a:ext cx="399" cy="342"/>
            </a:xfrm>
            <a:custGeom>
              <a:avLst/>
              <a:gdLst>
                <a:gd name="T0" fmla="*/ 46 w 580"/>
                <a:gd name="T1" fmla="*/ 237 h 507"/>
                <a:gd name="T2" fmla="*/ 104 w 580"/>
                <a:gd name="T3" fmla="*/ 285 h 507"/>
                <a:gd name="T4" fmla="*/ 151 w 580"/>
                <a:gd name="T5" fmla="*/ 295 h 507"/>
                <a:gd name="T6" fmla="*/ 194 w 580"/>
                <a:gd name="T7" fmla="*/ 290 h 507"/>
                <a:gd name="T8" fmla="*/ 208 w 580"/>
                <a:gd name="T9" fmla="*/ 295 h 507"/>
                <a:gd name="T10" fmla="*/ 224 w 580"/>
                <a:gd name="T11" fmla="*/ 287 h 507"/>
                <a:gd name="T12" fmla="*/ 234 w 580"/>
                <a:gd name="T13" fmla="*/ 299 h 507"/>
                <a:gd name="T14" fmla="*/ 239 w 580"/>
                <a:gd name="T15" fmla="*/ 314 h 507"/>
                <a:gd name="T16" fmla="*/ 260 w 580"/>
                <a:gd name="T17" fmla="*/ 324 h 507"/>
                <a:gd name="T18" fmla="*/ 288 w 580"/>
                <a:gd name="T19" fmla="*/ 324 h 507"/>
                <a:gd name="T20" fmla="*/ 308 w 580"/>
                <a:gd name="T21" fmla="*/ 341 h 507"/>
                <a:gd name="T22" fmla="*/ 327 w 580"/>
                <a:gd name="T23" fmla="*/ 333 h 507"/>
                <a:gd name="T24" fmla="*/ 341 w 580"/>
                <a:gd name="T25" fmla="*/ 341 h 507"/>
                <a:gd name="T26" fmla="*/ 353 w 580"/>
                <a:gd name="T27" fmla="*/ 318 h 507"/>
                <a:gd name="T28" fmla="*/ 370 w 580"/>
                <a:gd name="T29" fmla="*/ 310 h 507"/>
                <a:gd name="T30" fmla="*/ 374 w 580"/>
                <a:gd name="T31" fmla="*/ 291 h 507"/>
                <a:gd name="T32" fmla="*/ 367 w 580"/>
                <a:gd name="T33" fmla="*/ 258 h 507"/>
                <a:gd name="T34" fmla="*/ 364 w 580"/>
                <a:gd name="T35" fmla="*/ 255 h 507"/>
                <a:gd name="T36" fmla="*/ 346 w 580"/>
                <a:gd name="T37" fmla="*/ 273 h 507"/>
                <a:gd name="T38" fmla="*/ 320 w 580"/>
                <a:gd name="T39" fmla="*/ 252 h 507"/>
                <a:gd name="T40" fmla="*/ 301 w 580"/>
                <a:gd name="T41" fmla="*/ 229 h 507"/>
                <a:gd name="T42" fmla="*/ 320 w 580"/>
                <a:gd name="T43" fmla="*/ 216 h 507"/>
                <a:gd name="T44" fmla="*/ 326 w 580"/>
                <a:gd name="T45" fmla="*/ 193 h 507"/>
                <a:gd name="T46" fmla="*/ 337 w 580"/>
                <a:gd name="T47" fmla="*/ 185 h 507"/>
                <a:gd name="T48" fmla="*/ 336 w 580"/>
                <a:gd name="T49" fmla="*/ 153 h 507"/>
                <a:gd name="T50" fmla="*/ 345 w 580"/>
                <a:gd name="T51" fmla="*/ 146 h 507"/>
                <a:gd name="T52" fmla="*/ 360 w 580"/>
                <a:gd name="T53" fmla="*/ 159 h 507"/>
                <a:gd name="T54" fmla="*/ 370 w 580"/>
                <a:gd name="T55" fmla="*/ 171 h 507"/>
                <a:gd name="T56" fmla="*/ 391 w 580"/>
                <a:gd name="T57" fmla="*/ 159 h 507"/>
                <a:gd name="T58" fmla="*/ 398 w 580"/>
                <a:gd name="T59" fmla="*/ 150 h 507"/>
                <a:gd name="T60" fmla="*/ 395 w 580"/>
                <a:gd name="T61" fmla="*/ 134 h 507"/>
                <a:gd name="T62" fmla="*/ 370 w 580"/>
                <a:gd name="T63" fmla="*/ 122 h 507"/>
                <a:gd name="T64" fmla="*/ 365 w 580"/>
                <a:gd name="T65" fmla="*/ 105 h 507"/>
                <a:gd name="T66" fmla="*/ 323 w 580"/>
                <a:gd name="T67" fmla="*/ 111 h 507"/>
                <a:gd name="T68" fmla="*/ 294 w 580"/>
                <a:gd name="T69" fmla="*/ 88 h 507"/>
                <a:gd name="T70" fmla="*/ 282 w 580"/>
                <a:gd name="T71" fmla="*/ 86 h 507"/>
                <a:gd name="T72" fmla="*/ 282 w 580"/>
                <a:gd name="T73" fmla="*/ 69 h 507"/>
                <a:gd name="T74" fmla="*/ 343 w 580"/>
                <a:gd name="T75" fmla="*/ 6 h 507"/>
                <a:gd name="T76" fmla="*/ 320 w 580"/>
                <a:gd name="T77" fmla="*/ 11 h 507"/>
                <a:gd name="T78" fmla="*/ 306 w 580"/>
                <a:gd name="T79" fmla="*/ 19 h 507"/>
                <a:gd name="T80" fmla="*/ 301 w 580"/>
                <a:gd name="T81" fmla="*/ 11 h 507"/>
                <a:gd name="T82" fmla="*/ 301 w 580"/>
                <a:gd name="T83" fmla="*/ 3 h 507"/>
                <a:gd name="T84" fmla="*/ 291 w 580"/>
                <a:gd name="T85" fmla="*/ 0 h 507"/>
                <a:gd name="T86" fmla="*/ 263 w 580"/>
                <a:gd name="T87" fmla="*/ 9 h 507"/>
                <a:gd name="T88" fmla="*/ 194 w 580"/>
                <a:gd name="T89" fmla="*/ 1 h 507"/>
                <a:gd name="T90" fmla="*/ 191 w 580"/>
                <a:gd name="T91" fmla="*/ 55 h 507"/>
                <a:gd name="T92" fmla="*/ 158 w 580"/>
                <a:gd name="T93" fmla="*/ 82 h 507"/>
                <a:gd name="T94" fmla="*/ 112 w 580"/>
                <a:gd name="T95" fmla="*/ 88 h 507"/>
                <a:gd name="T96" fmla="*/ 50 w 580"/>
                <a:gd name="T97" fmla="*/ 128 h 507"/>
                <a:gd name="T98" fmla="*/ 0 w 580"/>
                <a:gd name="T99" fmla="*/ 142 h 507"/>
                <a:gd name="T100" fmla="*/ 0 w 580"/>
                <a:gd name="T101" fmla="*/ 150 h 507"/>
                <a:gd name="T102" fmla="*/ 46 w 580"/>
                <a:gd name="T103" fmla="*/ 217 h 507"/>
                <a:gd name="T104" fmla="*/ 46 w 580"/>
                <a:gd name="T105" fmla="*/ 237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507"/>
                <a:gd name="T161" fmla="*/ 580 w 580"/>
                <a:gd name="T162" fmla="*/ 507 h 5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55" name="Freeform 14"/>
            <p:cNvSpPr/>
            <p:nvPr>
              <p:custDataLst>
                <p:tags r:id="rId15"/>
              </p:custDataLst>
            </p:nvPr>
          </p:nvSpPr>
          <p:spPr bwMode="auto">
            <a:xfrm>
              <a:off x="2021" y="2043"/>
              <a:ext cx="830" cy="577"/>
            </a:xfrm>
            <a:custGeom>
              <a:avLst/>
              <a:gdLst>
                <a:gd name="T0" fmla="*/ 68 w 1202"/>
                <a:gd name="T1" fmla="*/ 216 h 856"/>
                <a:gd name="T2" fmla="*/ 106 w 1202"/>
                <a:gd name="T3" fmla="*/ 189 h 856"/>
                <a:gd name="T4" fmla="*/ 89 w 1202"/>
                <a:gd name="T5" fmla="*/ 179 h 856"/>
                <a:gd name="T6" fmla="*/ 115 w 1202"/>
                <a:gd name="T7" fmla="*/ 156 h 856"/>
                <a:gd name="T8" fmla="*/ 84 w 1202"/>
                <a:gd name="T9" fmla="*/ 94 h 856"/>
                <a:gd name="T10" fmla="*/ 103 w 1202"/>
                <a:gd name="T11" fmla="*/ 38 h 856"/>
                <a:gd name="T12" fmla="*/ 271 w 1202"/>
                <a:gd name="T13" fmla="*/ 0 h 856"/>
                <a:gd name="T14" fmla="*/ 372 w 1202"/>
                <a:gd name="T15" fmla="*/ 21 h 856"/>
                <a:gd name="T16" fmla="*/ 430 w 1202"/>
                <a:gd name="T17" fmla="*/ 54 h 856"/>
                <a:gd name="T18" fmla="*/ 487 w 1202"/>
                <a:gd name="T19" fmla="*/ 33 h 856"/>
                <a:gd name="T20" fmla="*/ 560 w 1202"/>
                <a:gd name="T21" fmla="*/ 25 h 856"/>
                <a:gd name="T22" fmla="*/ 652 w 1202"/>
                <a:gd name="T23" fmla="*/ 49 h 856"/>
                <a:gd name="T24" fmla="*/ 710 w 1202"/>
                <a:gd name="T25" fmla="*/ 114 h 856"/>
                <a:gd name="T26" fmla="*/ 762 w 1202"/>
                <a:gd name="T27" fmla="*/ 133 h 856"/>
                <a:gd name="T28" fmla="*/ 811 w 1202"/>
                <a:gd name="T29" fmla="*/ 222 h 856"/>
                <a:gd name="T30" fmla="*/ 824 w 1202"/>
                <a:gd name="T31" fmla="*/ 285 h 856"/>
                <a:gd name="T32" fmla="*/ 797 w 1202"/>
                <a:gd name="T33" fmla="*/ 326 h 856"/>
                <a:gd name="T34" fmla="*/ 765 w 1202"/>
                <a:gd name="T35" fmla="*/ 355 h 856"/>
                <a:gd name="T36" fmla="*/ 751 w 1202"/>
                <a:gd name="T37" fmla="*/ 396 h 856"/>
                <a:gd name="T38" fmla="*/ 716 w 1202"/>
                <a:gd name="T39" fmla="*/ 375 h 856"/>
                <a:gd name="T40" fmla="*/ 718 w 1202"/>
                <a:gd name="T41" fmla="*/ 405 h 856"/>
                <a:gd name="T42" fmla="*/ 771 w 1202"/>
                <a:gd name="T43" fmla="*/ 433 h 856"/>
                <a:gd name="T44" fmla="*/ 798 w 1202"/>
                <a:gd name="T45" fmla="*/ 447 h 856"/>
                <a:gd name="T46" fmla="*/ 788 w 1202"/>
                <a:gd name="T47" fmla="*/ 472 h 856"/>
                <a:gd name="T48" fmla="*/ 751 w 1202"/>
                <a:gd name="T49" fmla="*/ 481 h 856"/>
                <a:gd name="T50" fmla="*/ 713 w 1202"/>
                <a:gd name="T51" fmla="*/ 474 h 856"/>
                <a:gd name="T52" fmla="*/ 706 w 1202"/>
                <a:gd name="T53" fmla="*/ 508 h 856"/>
                <a:gd name="T54" fmla="*/ 645 w 1202"/>
                <a:gd name="T55" fmla="*/ 478 h 856"/>
                <a:gd name="T56" fmla="*/ 608 w 1202"/>
                <a:gd name="T57" fmla="*/ 471 h 856"/>
                <a:gd name="T58" fmla="*/ 491 w 1202"/>
                <a:gd name="T59" fmla="*/ 468 h 856"/>
                <a:gd name="T60" fmla="*/ 480 w 1202"/>
                <a:gd name="T61" fmla="*/ 495 h 856"/>
                <a:gd name="T62" fmla="*/ 467 w 1202"/>
                <a:gd name="T63" fmla="*/ 526 h 856"/>
                <a:gd name="T64" fmla="*/ 358 w 1202"/>
                <a:gd name="T65" fmla="*/ 563 h 856"/>
                <a:gd name="T66" fmla="*/ 311 w 1202"/>
                <a:gd name="T67" fmla="*/ 505 h 856"/>
                <a:gd name="T68" fmla="*/ 177 w 1202"/>
                <a:gd name="T69" fmla="*/ 484 h 856"/>
                <a:gd name="T70" fmla="*/ 126 w 1202"/>
                <a:gd name="T71" fmla="*/ 453 h 856"/>
                <a:gd name="T72" fmla="*/ 1 w 1202"/>
                <a:gd name="T73" fmla="*/ 341 h 856"/>
                <a:gd name="T74" fmla="*/ 19 w 1202"/>
                <a:gd name="T75" fmla="*/ 306 h 856"/>
                <a:gd name="T76" fmla="*/ 35 w 1202"/>
                <a:gd name="T77" fmla="*/ 240 h 856"/>
                <a:gd name="T78" fmla="*/ 40 w 1202"/>
                <a:gd name="T79" fmla="*/ 205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2"/>
                <a:gd name="T121" fmla="*/ 0 h 856"/>
                <a:gd name="T122" fmla="*/ 1202 w 1202"/>
                <a:gd name="T123" fmla="*/ 856 h 8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56" name="Freeform 15"/>
            <p:cNvSpPr/>
            <p:nvPr>
              <p:custDataLst>
                <p:tags r:id="rId16"/>
              </p:custDataLst>
            </p:nvPr>
          </p:nvSpPr>
          <p:spPr bwMode="auto">
            <a:xfrm>
              <a:off x="2944" y="2058"/>
              <a:ext cx="171" cy="299"/>
            </a:xfrm>
            <a:custGeom>
              <a:avLst/>
              <a:gdLst>
                <a:gd name="T0" fmla="*/ 157 w 252"/>
                <a:gd name="T1" fmla="*/ 167 h 443"/>
                <a:gd name="T2" fmla="*/ 160 w 252"/>
                <a:gd name="T3" fmla="*/ 135 h 443"/>
                <a:gd name="T4" fmla="*/ 170 w 252"/>
                <a:gd name="T5" fmla="*/ 120 h 443"/>
                <a:gd name="T6" fmla="*/ 167 w 252"/>
                <a:gd name="T7" fmla="*/ 105 h 443"/>
                <a:gd name="T8" fmla="*/ 112 w 252"/>
                <a:gd name="T9" fmla="*/ 86 h 443"/>
                <a:gd name="T10" fmla="*/ 118 w 252"/>
                <a:gd name="T11" fmla="*/ 65 h 443"/>
                <a:gd name="T12" fmla="*/ 133 w 252"/>
                <a:gd name="T13" fmla="*/ 41 h 443"/>
                <a:gd name="T14" fmla="*/ 123 w 252"/>
                <a:gd name="T15" fmla="*/ 5 h 443"/>
                <a:gd name="T16" fmla="*/ 118 w 252"/>
                <a:gd name="T17" fmla="*/ 0 h 443"/>
                <a:gd name="T18" fmla="*/ 84 w 252"/>
                <a:gd name="T19" fmla="*/ 23 h 443"/>
                <a:gd name="T20" fmla="*/ 69 w 252"/>
                <a:gd name="T21" fmla="*/ 75 h 443"/>
                <a:gd name="T22" fmla="*/ 62 w 252"/>
                <a:gd name="T23" fmla="*/ 111 h 443"/>
                <a:gd name="T24" fmla="*/ 35 w 252"/>
                <a:gd name="T25" fmla="*/ 135 h 443"/>
                <a:gd name="T26" fmla="*/ 19 w 252"/>
                <a:gd name="T27" fmla="*/ 142 h 443"/>
                <a:gd name="T28" fmla="*/ 0 w 252"/>
                <a:gd name="T29" fmla="*/ 144 h 443"/>
                <a:gd name="T30" fmla="*/ 43 w 252"/>
                <a:gd name="T31" fmla="*/ 202 h 443"/>
                <a:gd name="T32" fmla="*/ 54 w 252"/>
                <a:gd name="T33" fmla="*/ 240 h 443"/>
                <a:gd name="T34" fmla="*/ 49 w 252"/>
                <a:gd name="T35" fmla="*/ 263 h 443"/>
                <a:gd name="T36" fmla="*/ 78 w 252"/>
                <a:gd name="T37" fmla="*/ 279 h 443"/>
                <a:gd name="T38" fmla="*/ 78 w 252"/>
                <a:gd name="T39" fmla="*/ 290 h 443"/>
                <a:gd name="T40" fmla="*/ 106 w 252"/>
                <a:gd name="T41" fmla="*/ 298 h 443"/>
                <a:gd name="T42" fmla="*/ 115 w 252"/>
                <a:gd name="T43" fmla="*/ 298 h 443"/>
                <a:gd name="T44" fmla="*/ 115 w 252"/>
                <a:gd name="T45" fmla="*/ 275 h 443"/>
                <a:gd name="T46" fmla="*/ 136 w 252"/>
                <a:gd name="T47" fmla="*/ 271 h 443"/>
                <a:gd name="T48" fmla="*/ 143 w 252"/>
                <a:gd name="T49" fmla="*/ 244 h 443"/>
                <a:gd name="T50" fmla="*/ 126 w 252"/>
                <a:gd name="T51" fmla="*/ 232 h 443"/>
                <a:gd name="T52" fmla="*/ 115 w 252"/>
                <a:gd name="T53" fmla="*/ 221 h 443"/>
                <a:gd name="T54" fmla="*/ 119 w 252"/>
                <a:gd name="T55" fmla="*/ 169 h 443"/>
                <a:gd name="T56" fmla="*/ 130 w 252"/>
                <a:gd name="T57" fmla="*/ 161 h 443"/>
                <a:gd name="T58" fmla="*/ 151 w 252"/>
                <a:gd name="T59" fmla="*/ 170 h 443"/>
                <a:gd name="T60" fmla="*/ 157 w 252"/>
                <a:gd name="T61" fmla="*/ 167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443"/>
                <a:gd name="T95" fmla="*/ 252 w 252"/>
                <a:gd name="T96" fmla="*/ 443 h 4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57" name="Freeform 16"/>
            <p:cNvSpPr/>
            <p:nvPr>
              <p:custDataLst>
                <p:tags r:id="rId17"/>
              </p:custDataLst>
            </p:nvPr>
          </p:nvSpPr>
          <p:spPr bwMode="auto">
            <a:xfrm>
              <a:off x="3464" y="1762"/>
              <a:ext cx="351" cy="495"/>
            </a:xfrm>
            <a:custGeom>
              <a:avLst/>
              <a:gdLst>
                <a:gd name="T0" fmla="*/ 139 w 507"/>
                <a:gd name="T1" fmla="*/ 479 h 733"/>
                <a:gd name="T2" fmla="*/ 168 w 507"/>
                <a:gd name="T3" fmla="*/ 386 h 733"/>
                <a:gd name="T4" fmla="*/ 233 w 507"/>
                <a:gd name="T5" fmla="*/ 347 h 733"/>
                <a:gd name="T6" fmla="*/ 249 w 507"/>
                <a:gd name="T7" fmla="*/ 309 h 733"/>
                <a:gd name="T8" fmla="*/ 219 w 507"/>
                <a:gd name="T9" fmla="*/ 293 h 733"/>
                <a:gd name="T10" fmla="*/ 186 w 507"/>
                <a:gd name="T11" fmla="*/ 278 h 733"/>
                <a:gd name="T12" fmla="*/ 168 w 507"/>
                <a:gd name="T13" fmla="*/ 230 h 733"/>
                <a:gd name="T14" fmla="*/ 135 w 507"/>
                <a:gd name="T15" fmla="*/ 234 h 733"/>
                <a:gd name="T16" fmla="*/ 101 w 507"/>
                <a:gd name="T17" fmla="*/ 226 h 733"/>
                <a:gd name="T18" fmla="*/ 127 w 507"/>
                <a:gd name="T19" fmla="*/ 176 h 733"/>
                <a:gd name="T20" fmla="*/ 153 w 507"/>
                <a:gd name="T21" fmla="*/ 126 h 733"/>
                <a:gd name="T22" fmla="*/ 203 w 507"/>
                <a:gd name="T23" fmla="*/ 146 h 733"/>
                <a:gd name="T24" fmla="*/ 220 w 507"/>
                <a:gd name="T25" fmla="*/ 180 h 733"/>
                <a:gd name="T26" fmla="*/ 224 w 507"/>
                <a:gd name="T27" fmla="*/ 209 h 733"/>
                <a:gd name="T28" fmla="*/ 252 w 507"/>
                <a:gd name="T29" fmla="*/ 239 h 733"/>
                <a:gd name="T30" fmla="*/ 321 w 507"/>
                <a:gd name="T31" fmla="*/ 220 h 733"/>
                <a:gd name="T32" fmla="*/ 350 w 507"/>
                <a:gd name="T33" fmla="*/ 164 h 733"/>
                <a:gd name="T34" fmla="*/ 315 w 507"/>
                <a:gd name="T35" fmla="*/ 134 h 733"/>
                <a:gd name="T36" fmla="*/ 296 w 507"/>
                <a:gd name="T37" fmla="*/ 86 h 733"/>
                <a:gd name="T38" fmla="*/ 233 w 507"/>
                <a:gd name="T39" fmla="*/ 54 h 733"/>
                <a:gd name="T40" fmla="*/ 198 w 507"/>
                <a:gd name="T41" fmla="*/ 0 h 733"/>
                <a:gd name="T42" fmla="*/ 153 w 507"/>
                <a:gd name="T43" fmla="*/ 31 h 733"/>
                <a:gd name="T44" fmla="*/ 155 w 507"/>
                <a:gd name="T45" fmla="*/ 55 h 733"/>
                <a:gd name="T46" fmla="*/ 113 w 507"/>
                <a:gd name="T47" fmla="*/ 70 h 733"/>
                <a:gd name="T48" fmla="*/ 89 w 507"/>
                <a:gd name="T49" fmla="*/ 76 h 733"/>
                <a:gd name="T50" fmla="*/ 51 w 507"/>
                <a:gd name="T51" fmla="*/ 88 h 733"/>
                <a:gd name="T52" fmla="*/ 40 w 507"/>
                <a:gd name="T53" fmla="*/ 55 h 733"/>
                <a:gd name="T54" fmla="*/ 6 w 507"/>
                <a:gd name="T55" fmla="*/ 101 h 733"/>
                <a:gd name="T56" fmla="*/ 22 w 507"/>
                <a:gd name="T57" fmla="*/ 174 h 733"/>
                <a:gd name="T58" fmla="*/ 40 w 507"/>
                <a:gd name="T59" fmla="*/ 220 h 733"/>
                <a:gd name="T60" fmla="*/ 47 w 507"/>
                <a:gd name="T61" fmla="*/ 274 h 733"/>
                <a:gd name="T62" fmla="*/ 5 w 507"/>
                <a:gd name="T63" fmla="*/ 335 h 733"/>
                <a:gd name="T64" fmla="*/ 45 w 507"/>
                <a:gd name="T65" fmla="*/ 394 h 733"/>
                <a:gd name="T66" fmla="*/ 31 w 507"/>
                <a:gd name="T67" fmla="*/ 435 h 733"/>
                <a:gd name="T68" fmla="*/ 16 w 507"/>
                <a:gd name="T69" fmla="*/ 467 h 733"/>
                <a:gd name="T70" fmla="*/ 99 w 507"/>
                <a:gd name="T71" fmla="*/ 494 h 733"/>
                <a:gd name="T72" fmla="*/ 136 w 507"/>
                <a:gd name="T73" fmla="*/ 488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7"/>
                <a:gd name="T112" fmla="*/ 0 h 733"/>
                <a:gd name="T113" fmla="*/ 507 w 507"/>
                <a:gd name="T114" fmla="*/ 733 h 7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58" name="Freeform 17"/>
            <p:cNvSpPr/>
            <p:nvPr>
              <p:custDataLst>
                <p:tags r:id="rId18"/>
              </p:custDataLst>
            </p:nvPr>
          </p:nvSpPr>
          <p:spPr bwMode="auto">
            <a:xfrm>
              <a:off x="3648" y="1936"/>
              <a:ext cx="72" cy="116"/>
            </a:xfrm>
            <a:custGeom>
              <a:avLst/>
              <a:gdLst>
                <a:gd name="T0" fmla="*/ 59 w 105"/>
                <a:gd name="T1" fmla="*/ 107 h 173"/>
                <a:gd name="T2" fmla="*/ 41 w 105"/>
                <a:gd name="T3" fmla="*/ 115 h 173"/>
                <a:gd name="T4" fmla="*/ 10 w 105"/>
                <a:gd name="T5" fmla="*/ 109 h 173"/>
                <a:gd name="T6" fmla="*/ 2 w 105"/>
                <a:gd name="T7" fmla="*/ 101 h 173"/>
                <a:gd name="T8" fmla="*/ 0 w 105"/>
                <a:gd name="T9" fmla="*/ 50 h 173"/>
                <a:gd name="T10" fmla="*/ 28 w 105"/>
                <a:gd name="T11" fmla="*/ 38 h 173"/>
                <a:gd name="T12" fmla="*/ 25 w 105"/>
                <a:gd name="T13" fmla="*/ 29 h 173"/>
                <a:gd name="T14" fmla="*/ 30 w 105"/>
                <a:gd name="T15" fmla="*/ 9 h 173"/>
                <a:gd name="T16" fmla="*/ 32 w 105"/>
                <a:gd name="T17" fmla="*/ 0 h 173"/>
                <a:gd name="T18" fmla="*/ 43 w 105"/>
                <a:gd name="T19" fmla="*/ 5 h 173"/>
                <a:gd name="T20" fmla="*/ 47 w 105"/>
                <a:gd name="T21" fmla="*/ 22 h 173"/>
                <a:gd name="T22" fmla="*/ 45 w 105"/>
                <a:gd name="T23" fmla="*/ 34 h 173"/>
                <a:gd name="T24" fmla="*/ 68 w 105"/>
                <a:gd name="T25" fmla="*/ 50 h 173"/>
                <a:gd name="T26" fmla="*/ 71 w 105"/>
                <a:gd name="T27" fmla="*/ 62 h 173"/>
                <a:gd name="T28" fmla="*/ 59 w 105"/>
                <a:gd name="T29" fmla="*/ 72 h 173"/>
                <a:gd name="T30" fmla="*/ 53 w 105"/>
                <a:gd name="T31" fmla="*/ 93 h 173"/>
                <a:gd name="T32" fmla="*/ 59 w 105"/>
                <a:gd name="T33" fmla="*/ 10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73"/>
                <a:gd name="T53" fmla="*/ 105 w 105"/>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59" name="Freeform 18"/>
            <p:cNvSpPr/>
            <p:nvPr>
              <p:custDataLst>
                <p:tags r:id="rId19"/>
              </p:custDataLst>
            </p:nvPr>
          </p:nvSpPr>
          <p:spPr bwMode="auto">
            <a:xfrm>
              <a:off x="3563" y="1886"/>
              <a:ext cx="114" cy="115"/>
            </a:xfrm>
            <a:custGeom>
              <a:avLst/>
              <a:gdLst>
                <a:gd name="T0" fmla="*/ 87 w 164"/>
                <a:gd name="T1" fmla="*/ 96 h 169"/>
                <a:gd name="T2" fmla="*/ 86 w 164"/>
                <a:gd name="T3" fmla="*/ 80 h 169"/>
                <a:gd name="T4" fmla="*/ 81 w 164"/>
                <a:gd name="T5" fmla="*/ 68 h 169"/>
                <a:gd name="T6" fmla="*/ 111 w 164"/>
                <a:gd name="T7" fmla="*/ 57 h 169"/>
                <a:gd name="T8" fmla="*/ 113 w 164"/>
                <a:gd name="T9" fmla="*/ 47 h 169"/>
                <a:gd name="T10" fmla="*/ 106 w 164"/>
                <a:gd name="T11" fmla="*/ 20 h 169"/>
                <a:gd name="T12" fmla="*/ 97 w 164"/>
                <a:gd name="T13" fmla="*/ 20 h 169"/>
                <a:gd name="T14" fmla="*/ 51 w 164"/>
                <a:gd name="T15" fmla="*/ 0 h 169"/>
                <a:gd name="T16" fmla="*/ 33 w 164"/>
                <a:gd name="T17" fmla="*/ 20 h 169"/>
                <a:gd name="T18" fmla="*/ 24 w 164"/>
                <a:gd name="T19" fmla="*/ 45 h 169"/>
                <a:gd name="T20" fmla="*/ 3 w 164"/>
                <a:gd name="T21" fmla="*/ 74 h 169"/>
                <a:gd name="T22" fmla="*/ 0 w 164"/>
                <a:gd name="T23" fmla="*/ 95 h 169"/>
                <a:gd name="T24" fmla="*/ 8 w 164"/>
                <a:gd name="T25" fmla="*/ 108 h 169"/>
                <a:gd name="T26" fmla="*/ 40 w 164"/>
                <a:gd name="T27" fmla="*/ 106 h 169"/>
                <a:gd name="T28" fmla="*/ 56 w 164"/>
                <a:gd name="T29" fmla="*/ 114 h 169"/>
                <a:gd name="T30" fmla="*/ 72 w 164"/>
                <a:gd name="T31" fmla="*/ 103 h 169"/>
                <a:gd name="T32" fmla="*/ 87 w 164"/>
                <a:gd name="T33" fmla="*/ 9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69"/>
                <a:gd name="T53" fmla="*/ 164 w 164"/>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60" name="Freeform 19"/>
            <p:cNvSpPr/>
            <p:nvPr>
              <p:custDataLst>
                <p:tags r:id="rId20"/>
              </p:custDataLst>
            </p:nvPr>
          </p:nvSpPr>
          <p:spPr bwMode="auto">
            <a:xfrm>
              <a:off x="3293" y="1933"/>
              <a:ext cx="222" cy="452"/>
            </a:xfrm>
            <a:custGeom>
              <a:avLst/>
              <a:gdLst>
                <a:gd name="T0" fmla="*/ 14 w 323"/>
                <a:gd name="T1" fmla="*/ 451 h 672"/>
                <a:gd name="T2" fmla="*/ 62 w 323"/>
                <a:gd name="T3" fmla="*/ 437 h 672"/>
                <a:gd name="T4" fmla="*/ 123 w 323"/>
                <a:gd name="T5" fmla="*/ 398 h 672"/>
                <a:gd name="T6" fmla="*/ 166 w 323"/>
                <a:gd name="T7" fmla="*/ 390 h 672"/>
                <a:gd name="T8" fmla="*/ 198 w 323"/>
                <a:gd name="T9" fmla="*/ 365 h 672"/>
                <a:gd name="T10" fmla="*/ 201 w 323"/>
                <a:gd name="T11" fmla="*/ 311 h 672"/>
                <a:gd name="T12" fmla="*/ 186 w 323"/>
                <a:gd name="T13" fmla="*/ 291 h 672"/>
                <a:gd name="T14" fmla="*/ 191 w 323"/>
                <a:gd name="T15" fmla="*/ 273 h 672"/>
                <a:gd name="T16" fmla="*/ 201 w 323"/>
                <a:gd name="T17" fmla="*/ 260 h 672"/>
                <a:gd name="T18" fmla="*/ 203 w 323"/>
                <a:gd name="T19" fmla="*/ 236 h 672"/>
                <a:gd name="T20" fmla="*/ 214 w 323"/>
                <a:gd name="T21" fmla="*/ 219 h 672"/>
                <a:gd name="T22" fmla="*/ 198 w 323"/>
                <a:gd name="T23" fmla="*/ 187 h 672"/>
                <a:gd name="T24" fmla="*/ 174 w 323"/>
                <a:gd name="T25" fmla="*/ 160 h 672"/>
                <a:gd name="T26" fmla="*/ 188 w 323"/>
                <a:gd name="T27" fmla="*/ 117 h 672"/>
                <a:gd name="T28" fmla="*/ 216 w 323"/>
                <a:gd name="T29" fmla="*/ 100 h 672"/>
                <a:gd name="T30" fmla="*/ 221 w 323"/>
                <a:gd name="T31" fmla="*/ 71 h 672"/>
                <a:gd name="T32" fmla="*/ 210 w 323"/>
                <a:gd name="T33" fmla="*/ 46 h 672"/>
                <a:gd name="T34" fmla="*/ 210 w 323"/>
                <a:gd name="T35" fmla="*/ 17 h 672"/>
                <a:gd name="T36" fmla="*/ 191 w 323"/>
                <a:gd name="T37" fmla="*/ 0 h 672"/>
                <a:gd name="T38" fmla="*/ 148 w 323"/>
                <a:gd name="T39" fmla="*/ 22 h 672"/>
                <a:gd name="T40" fmla="*/ 141 w 323"/>
                <a:gd name="T41" fmla="*/ 15 h 672"/>
                <a:gd name="T42" fmla="*/ 118 w 323"/>
                <a:gd name="T43" fmla="*/ 32 h 672"/>
                <a:gd name="T44" fmla="*/ 99 w 323"/>
                <a:gd name="T45" fmla="*/ 30 h 672"/>
                <a:gd name="T46" fmla="*/ 62 w 323"/>
                <a:gd name="T47" fmla="*/ 83 h 672"/>
                <a:gd name="T48" fmla="*/ 52 w 323"/>
                <a:gd name="T49" fmla="*/ 83 h 672"/>
                <a:gd name="T50" fmla="*/ 31 w 323"/>
                <a:gd name="T51" fmla="*/ 100 h 672"/>
                <a:gd name="T52" fmla="*/ 32 w 323"/>
                <a:gd name="T53" fmla="*/ 122 h 672"/>
                <a:gd name="T54" fmla="*/ 23 w 323"/>
                <a:gd name="T55" fmla="*/ 142 h 672"/>
                <a:gd name="T56" fmla="*/ 19 w 323"/>
                <a:gd name="T57" fmla="*/ 169 h 672"/>
                <a:gd name="T58" fmla="*/ 1 w 323"/>
                <a:gd name="T59" fmla="*/ 196 h 672"/>
                <a:gd name="T60" fmla="*/ 21 w 323"/>
                <a:gd name="T61" fmla="*/ 236 h 672"/>
                <a:gd name="T62" fmla="*/ 14 w 323"/>
                <a:gd name="T63" fmla="*/ 260 h 672"/>
                <a:gd name="T64" fmla="*/ 0 w 323"/>
                <a:gd name="T65" fmla="*/ 285 h 672"/>
                <a:gd name="T66" fmla="*/ 21 w 323"/>
                <a:gd name="T67" fmla="*/ 381 h 672"/>
                <a:gd name="T68" fmla="*/ 7 w 323"/>
                <a:gd name="T69" fmla="*/ 430 h 672"/>
                <a:gd name="T70" fmla="*/ 14 w 323"/>
                <a:gd name="T71" fmla="*/ 451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672"/>
                <a:gd name="T110" fmla="*/ 323 w 323"/>
                <a:gd name="T111" fmla="*/ 672 h 6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61" name="Freeform 20"/>
            <p:cNvSpPr/>
            <p:nvPr>
              <p:custDataLst>
                <p:tags r:id="rId21"/>
              </p:custDataLst>
            </p:nvPr>
          </p:nvSpPr>
          <p:spPr bwMode="auto">
            <a:xfrm>
              <a:off x="3649" y="1944"/>
              <a:ext cx="26" cy="37"/>
            </a:xfrm>
            <a:custGeom>
              <a:avLst/>
              <a:gdLst>
                <a:gd name="T0" fmla="*/ 25 w 38"/>
                <a:gd name="T1" fmla="*/ 0 h 53"/>
                <a:gd name="T2" fmla="*/ 21 w 38"/>
                <a:gd name="T3" fmla="*/ 19 h 53"/>
                <a:gd name="T4" fmla="*/ 23 w 38"/>
                <a:gd name="T5" fmla="*/ 27 h 53"/>
                <a:gd name="T6" fmla="*/ 5 w 38"/>
                <a:gd name="T7" fmla="*/ 36 h 53"/>
                <a:gd name="T8" fmla="*/ 3 w 38"/>
                <a:gd name="T9" fmla="*/ 21 h 53"/>
                <a:gd name="T10" fmla="*/ 0 w 38"/>
                <a:gd name="T11" fmla="*/ 10 h 53"/>
                <a:gd name="T12" fmla="*/ 25 w 38"/>
                <a:gd name="T13" fmla="*/ 0 h 53"/>
                <a:gd name="T14" fmla="*/ 0 60000 65536"/>
                <a:gd name="T15" fmla="*/ 0 60000 65536"/>
                <a:gd name="T16" fmla="*/ 0 60000 65536"/>
                <a:gd name="T17" fmla="*/ 0 60000 65536"/>
                <a:gd name="T18" fmla="*/ 0 60000 65536"/>
                <a:gd name="T19" fmla="*/ 0 60000 65536"/>
                <a:gd name="T20" fmla="*/ 0 60000 65536"/>
                <a:gd name="T21" fmla="*/ 0 w 38"/>
                <a:gd name="T22" fmla="*/ 0 h 53"/>
                <a:gd name="T23" fmla="*/ 38 w 3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3">
                  <a:moveTo>
                    <a:pt x="37" y="0"/>
                  </a:moveTo>
                  <a:lnTo>
                    <a:pt x="31" y="27"/>
                  </a:lnTo>
                  <a:lnTo>
                    <a:pt x="34" y="39"/>
                  </a:lnTo>
                  <a:lnTo>
                    <a:pt x="8" y="52"/>
                  </a:lnTo>
                  <a:lnTo>
                    <a:pt x="5" y="30"/>
                  </a:lnTo>
                  <a:lnTo>
                    <a:pt x="0" y="15"/>
                  </a:lnTo>
                  <a:lnTo>
                    <a:pt x="37" y="0"/>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62" name="Freeform 21"/>
            <p:cNvSpPr/>
            <p:nvPr>
              <p:custDataLst>
                <p:tags r:id="rId22"/>
              </p:custDataLst>
            </p:nvPr>
          </p:nvSpPr>
          <p:spPr bwMode="auto">
            <a:xfrm>
              <a:off x="3631" y="3255"/>
              <a:ext cx="50" cy="35"/>
            </a:xfrm>
            <a:custGeom>
              <a:avLst/>
              <a:gdLst>
                <a:gd name="T0" fmla="*/ 3 w 72"/>
                <a:gd name="T1" fmla="*/ 9 h 49"/>
                <a:gd name="T2" fmla="*/ 21 w 72"/>
                <a:gd name="T3" fmla="*/ 13 h 49"/>
                <a:gd name="T4" fmla="*/ 40 w 72"/>
                <a:gd name="T5" fmla="*/ 0 h 49"/>
                <a:gd name="T6" fmla="*/ 49 w 72"/>
                <a:gd name="T7" fmla="*/ 26 h 49"/>
                <a:gd name="T8" fmla="*/ 29 w 72"/>
                <a:gd name="T9" fmla="*/ 34 h 49"/>
                <a:gd name="T10" fmla="*/ 4 w 72"/>
                <a:gd name="T11" fmla="*/ 32 h 49"/>
                <a:gd name="T12" fmla="*/ 0 w 72"/>
                <a:gd name="T13" fmla="*/ 13 h 49"/>
                <a:gd name="T14" fmla="*/ 3 w 72"/>
                <a:gd name="T15" fmla="*/ 9 h 49"/>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9"/>
                <a:gd name="T26" fmla="*/ 72 w 7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9">
                  <a:moveTo>
                    <a:pt x="4" y="13"/>
                  </a:moveTo>
                  <a:lnTo>
                    <a:pt x="30" y="18"/>
                  </a:lnTo>
                  <a:lnTo>
                    <a:pt x="57" y="0"/>
                  </a:lnTo>
                  <a:lnTo>
                    <a:pt x="71" y="36"/>
                  </a:lnTo>
                  <a:lnTo>
                    <a:pt x="42" y="48"/>
                  </a:lnTo>
                  <a:lnTo>
                    <a:pt x="6" y="45"/>
                  </a:lnTo>
                  <a:lnTo>
                    <a:pt x="0" y="18"/>
                  </a:lnTo>
                  <a:lnTo>
                    <a:pt x="4" y="13"/>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63" name="Freeform 22"/>
            <p:cNvSpPr/>
            <p:nvPr>
              <p:custDataLst>
                <p:tags r:id="rId23"/>
              </p:custDataLst>
            </p:nvPr>
          </p:nvSpPr>
          <p:spPr bwMode="auto">
            <a:xfrm>
              <a:off x="3341" y="3034"/>
              <a:ext cx="503" cy="407"/>
            </a:xfrm>
            <a:custGeom>
              <a:avLst/>
              <a:gdLst>
                <a:gd name="T0" fmla="*/ 148 w 729"/>
                <a:gd name="T1" fmla="*/ 59 h 604"/>
                <a:gd name="T2" fmla="*/ 155 w 729"/>
                <a:gd name="T3" fmla="*/ 33 h 604"/>
                <a:gd name="T4" fmla="*/ 201 w 729"/>
                <a:gd name="T5" fmla="*/ 47 h 604"/>
                <a:gd name="T6" fmla="*/ 199 w 729"/>
                <a:gd name="T7" fmla="*/ 26 h 604"/>
                <a:gd name="T8" fmla="*/ 219 w 729"/>
                <a:gd name="T9" fmla="*/ 3 h 604"/>
                <a:gd name="T10" fmla="*/ 270 w 729"/>
                <a:gd name="T11" fmla="*/ 0 h 604"/>
                <a:gd name="T12" fmla="*/ 316 w 729"/>
                <a:gd name="T13" fmla="*/ 5 h 604"/>
                <a:gd name="T14" fmla="*/ 312 w 729"/>
                <a:gd name="T15" fmla="*/ 30 h 604"/>
                <a:gd name="T16" fmla="*/ 294 w 729"/>
                <a:gd name="T17" fmla="*/ 60 h 604"/>
                <a:gd name="T18" fmla="*/ 374 w 729"/>
                <a:gd name="T19" fmla="*/ 40 h 604"/>
                <a:gd name="T20" fmla="*/ 404 w 729"/>
                <a:gd name="T21" fmla="*/ 47 h 604"/>
                <a:gd name="T22" fmla="*/ 399 w 729"/>
                <a:gd name="T23" fmla="*/ 23 h 604"/>
                <a:gd name="T24" fmla="*/ 451 w 729"/>
                <a:gd name="T25" fmla="*/ 38 h 604"/>
                <a:gd name="T26" fmla="*/ 482 w 729"/>
                <a:gd name="T27" fmla="*/ 60 h 604"/>
                <a:gd name="T28" fmla="*/ 489 w 729"/>
                <a:gd name="T29" fmla="*/ 113 h 604"/>
                <a:gd name="T30" fmla="*/ 466 w 729"/>
                <a:gd name="T31" fmla="*/ 139 h 604"/>
                <a:gd name="T32" fmla="*/ 422 w 729"/>
                <a:gd name="T33" fmla="*/ 174 h 604"/>
                <a:gd name="T34" fmla="*/ 400 w 729"/>
                <a:gd name="T35" fmla="*/ 181 h 604"/>
                <a:gd name="T36" fmla="*/ 391 w 729"/>
                <a:gd name="T37" fmla="*/ 185 h 604"/>
                <a:gd name="T38" fmla="*/ 355 w 729"/>
                <a:gd name="T39" fmla="*/ 197 h 604"/>
                <a:gd name="T40" fmla="*/ 327 w 729"/>
                <a:gd name="T41" fmla="*/ 199 h 604"/>
                <a:gd name="T42" fmla="*/ 259 w 729"/>
                <a:gd name="T43" fmla="*/ 192 h 604"/>
                <a:gd name="T44" fmla="*/ 268 w 729"/>
                <a:gd name="T45" fmla="*/ 239 h 604"/>
                <a:gd name="T46" fmla="*/ 226 w 729"/>
                <a:gd name="T47" fmla="*/ 269 h 604"/>
                <a:gd name="T48" fmla="*/ 181 w 729"/>
                <a:gd name="T49" fmla="*/ 282 h 604"/>
                <a:gd name="T50" fmla="*/ 130 w 729"/>
                <a:gd name="T51" fmla="*/ 303 h 604"/>
                <a:gd name="T52" fmla="*/ 48 w 729"/>
                <a:gd name="T53" fmla="*/ 338 h 604"/>
                <a:gd name="T54" fmla="*/ 61 w 729"/>
                <a:gd name="T55" fmla="*/ 392 h 604"/>
                <a:gd name="T56" fmla="*/ 24 w 729"/>
                <a:gd name="T57" fmla="*/ 404 h 604"/>
                <a:gd name="T58" fmla="*/ 6 w 729"/>
                <a:gd name="T59" fmla="*/ 331 h 604"/>
                <a:gd name="T60" fmla="*/ 23 w 729"/>
                <a:gd name="T61" fmla="*/ 290 h 604"/>
                <a:gd name="T62" fmla="*/ 42 w 729"/>
                <a:gd name="T63" fmla="*/ 272 h 604"/>
                <a:gd name="T64" fmla="*/ 68 w 729"/>
                <a:gd name="T65" fmla="*/ 237 h 604"/>
                <a:gd name="T66" fmla="*/ 106 w 729"/>
                <a:gd name="T67" fmla="*/ 166 h 604"/>
                <a:gd name="T68" fmla="*/ 134 w 729"/>
                <a:gd name="T69" fmla="*/ 115 h 604"/>
                <a:gd name="T70" fmla="*/ 134 w 729"/>
                <a:gd name="T71" fmla="*/ 69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9"/>
                <a:gd name="T109" fmla="*/ 0 h 604"/>
                <a:gd name="T110" fmla="*/ 729 w 729"/>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64" name="Freeform 23"/>
            <p:cNvSpPr/>
            <p:nvPr>
              <p:custDataLst>
                <p:tags r:id="rId24"/>
              </p:custDataLst>
            </p:nvPr>
          </p:nvSpPr>
          <p:spPr bwMode="auto">
            <a:xfrm>
              <a:off x="2965" y="2991"/>
              <a:ext cx="518" cy="366"/>
            </a:xfrm>
            <a:custGeom>
              <a:avLst/>
              <a:gdLst>
                <a:gd name="T0" fmla="*/ 23 w 753"/>
                <a:gd name="T1" fmla="*/ 142 h 542"/>
                <a:gd name="T2" fmla="*/ 55 w 753"/>
                <a:gd name="T3" fmla="*/ 126 h 542"/>
                <a:gd name="T4" fmla="*/ 109 w 753"/>
                <a:gd name="T5" fmla="*/ 140 h 542"/>
                <a:gd name="T6" fmla="*/ 120 w 753"/>
                <a:gd name="T7" fmla="*/ 117 h 542"/>
                <a:gd name="T8" fmla="*/ 195 w 753"/>
                <a:gd name="T9" fmla="*/ 90 h 542"/>
                <a:gd name="T10" fmla="*/ 257 w 753"/>
                <a:gd name="T11" fmla="*/ 72 h 542"/>
                <a:gd name="T12" fmla="*/ 282 w 753"/>
                <a:gd name="T13" fmla="*/ 79 h 542"/>
                <a:gd name="T14" fmla="*/ 301 w 753"/>
                <a:gd name="T15" fmla="*/ 64 h 542"/>
                <a:gd name="T16" fmla="*/ 310 w 753"/>
                <a:gd name="T17" fmla="*/ 49 h 542"/>
                <a:gd name="T18" fmla="*/ 336 w 753"/>
                <a:gd name="T19" fmla="*/ 31 h 542"/>
                <a:gd name="T20" fmla="*/ 369 w 753"/>
                <a:gd name="T21" fmla="*/ 13 h 542"/>
                <a:gd name="T22" fmla="*/ 383 w 753"/>
                <a:gd name="T23" fmla="*/ 30 h 542"/>
                <a:gd name="T24" fmla="*/ 417 w 753"/>
                <a:gd name="T25" fmla="*/ 6 h 542"/>
                <a:gd name="T26" fmla="*/ 451 w 753"/>
                <a:gd name="T27" fmla="*/ 6 h 542"/>
                <a:gd name="T28" fmla="*/ 468 w 753"/>
                <a:gd name="T29" fmla="*/ 32 h 542"/>
                <a:gd name="T30" fmla="*/ 448 w 753"/>
                <a:gd name="T31" fmla="*/ 80 h 542"/>
                <a:gd name="T32" fmla="*/ 448 w 753"/>
                <a:gd name="T33" fmla="*/ 102 h 542"/>
                <a:gd name="T34" fmla="*/ 482 w 753"/>
                <a:gd name="T35" fmla="*/ 119 h 542"/>
                <a:gd name="T36" fmla="*/ 506 w 753"/>
                <a:gd name="T37" fmla="*/ 111 h 542"/>
                <a:gd name="T38" fmla="*/ 506 w 753"/>
                <a:gd name="T39" fmla="*/ 156 h 542"/>
                <a:gd name="T40" fmla="*/ 477 w 753"/>
                <a:gd name="T41" fmla="*/ 208 h 542"/>
                <a:gd name="T42" fmla="*/ 440 w 753"/>
                <a:gd name="T43" fmla="*/ 279 h 542"/>
                <a:gd name="T44" fmla="*/ 415 w 753"/>
                <a:gd name="T45" fmla="*/ 314 h 542"/>
                <a:gd name="T46" fmla="*/ 395 w 753"/>
                <a:gd name="T47" fmla="*/ 333 h 542"/>
                <a:gd name="T48" fmla="*/ 334 w 753"/>
                <a:gd name="T49" fmla="*/ 365 h 542"/>
                <a:gd name="T50" fmla="*/ 287 w 753"/>
                <a:gd name="T51" fmla="*/ 340 h 542"/>
                <a:gd name="T52" fmla="*/ 239 w 753"/>
                <a:gd name="T53" fmla="*/ 365 h 542"/>
                <a:gd name="T54" fmla="*/ 160 w 753"/>
                <a:gd name="T55" fmla="*/ 337 h 542"/>
                <a:gd name="T56" fmla="*/ 163 w 753"/>
                <a:gd name="T57" fmla="*/ 282 h 542"/>
                <a:gd name="T58" fmla="*/ 127 w 753"/>
                <a:gd name="T59" fmla="*/ 273 h 542"/>
                <a:gd name="T60" fmla="*/ 101 w 753"/>
                <a:gd name="T61" fmla="*/ 273 h 542"/>
                <a:gd name="T62" fmla="*/ 87 w 753"/>
                <a:gd name="T63" fmla="*/ 234 h 542"/>
                <a:gd name="T64" fmla="*/ 111 w 753"/>
                <a:gd name="T65" fmla="*/ 228 h 542"/>
                <a:gd name="T66" fmla="*/ 109 w 753"/>
                <a:gd name="T67" fmla="*/ 195 h 542"/>
                <a:gd name="T68" fmla="*/ 43 w 753"/>
                <a:gd name="T69" fmla="*/ 168 h 542"/>
                <a:gd name="T70" fmla="*/ 10 w 753"/>
                <a:gd name="T71" fmla="*/ 168 h 542"/>
                <a:gd name="T72" fmla="*/ 0 w 753"/>
                <a:gd name="T73" fmla="*/ 14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3"/>
                <a:gd name="T112" fmla="*/ 0 h 542"/>
                <a:gd name="T113" fmla="*/ 753 w 753"/>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65" name="Freeform 24"/>
            <p:cNvSpPr/>
            <p:nvPr>
              <p:custDataLst>
                <p:tags r:id="rId25"/>
              </p:custDataLst>
            </p:nvPr>
          </p:nvSpPr>
          <p:spPr bwMode="auto">
            <a:xfrm>
              <a:off x="3251" y="2720"/>
              <a:ext cx="359" cy="392"/>
            </a:xfrm>
            <a:custGeom>
              <a:avLst/>
              <a:gdLst>
                <a:gd name="T0" fmla="*/ 307 w 521"/>
                <a:gd name="T1" fmla="*/ 47 h 582"/>
                <a:gd name="T2" fmla="*/ 300 w 521"/>
                <a:gd name="T3" fmla="*/ 14 h 582"/>
                <a:gd name="T4" fmla="*/ 275 w 521"/>
                <a:gd name="T5" fmla="*/ 19 h 582"/>
                <a:gd name="T6" fmla="*/ 256 w 521"/>
                <a:gd name="T7" fmla="*/ 31 h 582"/>
                <a:gd name="T8" fmla="*/ 236 w 521"/>
                <a:gd name="T9" fmla="*/ 18 h 582"/>
                <a:gd name="T10" fmla="*/ 203 w 521"/>
                <a:gd name="T11" fmla="*/ 22 h 582"/>
                <a:gd name="T12" fmla="*/ 97 w 521"/>
                <a:gd name="T13" fmla="*/ 0 h 582"/>
                <a:gd name="T14" fmla="*/ 104 w 521"/>
                <a:gd name="T15" fmla="*/ 26 h 582"/>
                <a:gd name="T16" fmla="*/ 57 w 521"/>
                <a:gd name="T17" fmla="*/ 26 h 582"/>
                <a:gd name="T18" fmla="*/ 17 w 521"/>
                <a:gd name="T19" fmla="*/ 74 h 582"/>
                <a:gd name="T20" fmla="*/ 34 w 521"/>
                <a:gd name="T21" fmla="*/ 187 h 582"/>
                <a:gd name="T22" fmla="*/ 3 w 521"/>
                <a:gd name="T23" fmla="*/ 228 h 582"/>
                <a:gd name="T24" fmla="*/ 43 w 521"/>
                <a:gd name="T25" fmla="*/ 232 h 582"/>
                <a:gd name="T26" fmla="*/ 52 w 521"/>
                <a:gd name="T27" fmla="*/ 304 h 582"/>
                <a:gd name="T28" fmla="*/ 85 w 521"/>
                <a:gd name="T29" fmla="*/ 285 h 582"/>
                <a:gd name="T30" fmla="*/ 99 w 521"/>
                <a:gd name="T31" fmla="*/ 301 h 582"/>
                <a:gd name="T32" fmla="*/ 134 w 521"/>
                <a:gd name="T33" fmla="*/ 279 h 582"/>
                <a:gd name="T34" fmla="*/ 167 w 521"/>
                <a:gd name="T35" fmla="*/ 279 h 582"/>
                <a:gd name="T36" fmla="*/ 184 w 521"/>
                <a:gd name="T37" fmla="*/ 304 h 582"/>
                <a:gd name="T38" fmla="*/ 163 w 521"/>
                <a:gd name="T39" fmla="*/ 353 h 582"/>
                <a:gd name="T40" fmla="*/ 163 w 521"/>
                <a:gd name="T41" fmla="*/ 374 h 582"/>
                <a:gd name="T42" fmla="*/ 198 w 521"/>
                <a:gd name="T43" fmla="*/ 391 h 582"/>
                <a:gd name="T44" fmla="*/ 223 w 521"/>
                <a:gd name="T45" fmla="*/ 383 h 582"/>
                <a:gd name="T46" fmla="*/ 236 w 521"/>
                <a:gd name="T47" fmla="*/ 353 h 582"/>
                <a:gd name="T48" fmla="*/ 260 w 521"/>
                <a:gd name="T49" fmla="*/ 348 h 582"/>
                <a:gd name="T50" fmla="*/ 294 w 521"/>
                <a:gd name="T51" fmla="*/ 352 h 582"/>
                <a:gd name="T52" fmla="*/ 289 w 521"/>
                <a:gd name="T53" fmla="*/ 332 h 582"/>
                <a:gd name="T54" fmla="*/ 339 w 521"/>
                <a:gd name="T55" fmla="*/ 325 h 582"/>
                <a:gd name="T56" fmla="*/ 351 w 521"/>
                <a:gd name="T57" fmla="*/ 301 h 582"/>
                <a:gd name="T58" fmla="*/ 356 w 521"/>
                <a:gd name="T59" fmla="*/ 236 h 582"/>
                <a:gd name="T60" fmla="*/ 334 w 521"/>
                <a:gd name="T61" fmla="*/ 204 h 582"/>
                <a:gd name="T62" fmla="*/ 328 w 521"/>
                <a:gd name="T63" fmla="*/ 178 h 582"/>
                <a:gd name="T64" fmla="*/ 316 w 521"/>
                <a:gd name="T65" fmla="*/ 175 h 582"/>
                <a:gd name="T66" fmla="*/ 334 w 521"/>
                <a:gd name="T67" fmla="*/ 128 h 582"/>
                <a:gd name="T68" fmla="*/ 342 w 521"/>
                <a:gd name="T69" fmla="*/ 90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1"/>
                <a:gd name="T106" fmla="*/ 0 h 582"/>
                <a:gd name="T107" fmla="*/ 521 w 521"/>
                <a:gd name="T108" fmla="*/ 582 h 5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66" name="Freeform 25"/>
            <p:cNvSpPr/>
            <p:nvPr>
              <p:custDataLst>
                <p:tags r:id="rId26"/>
              </p:custDataLst>
            </p:nvPr>
          </p:nvSpPr>
          <p:spPr bwMode="auto">
            <a:xfrm>
              <a:off x="3209" y="2488"/>
              <a:ext cx="505" cy="309"/>
            </a:xfrm>
            <a:custGeom>
              <a:avLst/>
              <a:gdLst>
                <a:gd name="T0" fmla="*/ 68 w 733"/>
                <a:gd name="T1" fmla="*/ 285 h 456"/>
                <a:gd name="T2" fmla="*/ 127 w 733"/>
                <a:gd name="T3" fmla="*/ 271 h 456"/>
                <a:gd name="T4" fmla="*/ 130 w 733"/>
                <a:gd name="T5" fmla="*/ 241 h 456"/>
                <a:gd name="T6" fmla="*/ 217 w 733"/>
                <a:gd name="T7" fmla="*/ 238 h 456"/>
                <a:gd name="T8" fmla="*/ 258 w 733"/>
                <a:gd name="T9" fmla="*/ 265 h 456"/>
                <a:gd name="T10" fmla="*/ 294 w 733"/>
                <a:gd name="T11" fmla="*/ 246 h 456"/>
                <a:gd name="T12" fmla="*/ 309 w 733"/>
                <a:gd name="T13" fmla="*/ 265 h 456"/>
                <a:gd name="T14" fmla="*/ 335 w 733"/>
                <a:gd name="T15" fmla="*/ 236 h 456"/>
                <a:gd name="T16" fmla="*/ 343 w 733"/>
                <a:gd name="T17" fmla="*/ 271 h 456"/>
                <a:gd name="T18" fmla="*/ 365 w 733"/>
                <a:gd name="T19" fmla="*/ 285 h 456"/>
                <a:gd name="T20" fmla="*/ 407 w 733"/>
                <a:gd name="T21" fmla="*/ 260 h 456"/>
                <a:gd name="T22" fmla="*/ 477 w 733"/>
                <a:gd name="T23" fmla="*/ 218 h 456"/>
                <a:gd name="T24" fmla="*/ 471 w 733"/>
                <a:gd name="T25" fmla="*/ 150 h 456"/>
                <a:gd name="T26" fmla="*/ 477 w 733"/>
                <a:gd name="T27" fmla="*/ 127 h 456"/>
                <a:gd name="T28" fmla="*/ 433 w 733"/>
                <a:gd name="T29" fmla="*/ 104 h 456"/>
                <a:gd name="T30" fmla="*/ 401 w 733"/>
                <a:gd name="T31" fmla="*/ 104 h 456"/>
                <a:gd name="T32" fmla="*/ 353 w 733"/>
                <a:gd name="T33" fmla="*/ 87 h 456"/>
                <a:gd name="T34" fmla="*/ 328 w 733"/>
                <a:gd name="T35" fmla="*/ 62 h 456"/>
                <a:gd name="T36" fmla="*/ 302 w 733"/>
                <a:gd name="T37" fmla="*/ 58 h 456"/>
                <a:gd name="T38" fmla="*/ 247 w 733"/>
                <a:gd name="T39" fmla="*/ 58 h 456"/>
                <a:gd name="T40" fmla="*/ 145 w 733"/>
                <a:gd name="T41" fmla="*/ 0 h 456"/>
                <a:gd name="T42" fmla="*/ 124 w 733"/>
                <a:gd name="T43" fmla="*/ 7 h 456"/>
                <a:gd name="T44" fmla="*/ 60 w 733"/>
                <a:gd name="T45" fmla="*/ 7 h 456"/>
                <a:gd name="T46" fmla="*/ 68 w 733"/>
                <a:gd name="T47" fmla="*/ 28 h 456"/>
                <a:gd name="T48" fmla="*/ 98 w 733"/>
                <a:gd name="T49" fmla="*/ 35 h 456"/>
                <a:gd name="T50" fmla="*/ 65 w 733"/>
                <a:gd name="T51" fmla="*/ 58 h 456"/>
                <a:gd name="T52" fmla="*/ 65 w 733"/>
                <a:gd name="T53" fmla="*/ 83 h 456"/>
                <a:gd name="T54" fmla="*/ 84 w 733"/>
                <a:gd name="T55" fmla="*/ 111 h 456"/>
                <a:gd name="T56" fmla="*/ 106 w 733"/>
                <a:gd name="T57" fmla="*/ 169 h 456"/>
                <a:gd name="T58" fmla="*/ 92 w 733"/>
                <a:gd name="T59" fmla="*/ 179 h 456"/>
                <a:gd name="T60" fmla="*/ 13 w 733"/>
                <a:gd name="T61" fmla="*/ 209 h 456"/>
                <a:gd name="T62" fmla="*/ 10 w 733"/>
                <a:gd name="T63" fmla="*/ 234 h 456"/>
                <a:gd name="T64" fmla="*/ 25 w 733"/>
                <a:gd name="T65" fmla="*/ 2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3"/>
                <a:gd name="T100" fmla="*/ 0 h 456"/>
                <a:gd name="T101" fmla="*/ 733 w 733"/>
                <a:gd name="T102" fmla="*/ 456 h 4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67" name="Freeform 26"/>
            <p:cNvSpPr/>
            <p:nvPr>
              <p:custDataLst>
                <p:tags r:id="rId27"/>
              </p:custDataLst>
            </p:nvPr>
          </p:nvSpPr>
          <p:spPr bwMode="auto">
            <a:xfrm>
              <a:off x="3277" y="3465"/>
              <a:ext cx="163" cy="146"/>
            </a:xfrm>
            <a:custGeom>
              <a:avLst/>
              <a:gdLst>
                <a:gd name="T0" fmla="*/ 162 w 238"/>
                <a:gd name="T1" fmla="*/ 24 h 215"/>
                <a:gd name="T2" fmla="*/ 131 w 238"/>
                <a:gd name="T3" fmla="*/ 75 h 215"/>
                <a:gd name="T4" fmla="*/ 131 w 238"/>
                <a:gd name="T5" fmla="*/ 98 h 215"/>
                <a:gd name="T6" fmla="*/ 72 w 238"/>
                <a:gd name="T7" fmla="*/ 145 h 215"/>
                <a:gd name="T8" fmla="*/ 12 w 238"/>
                <a:gd name="T9" fmla="*/ 124 h 215"/>
                <a:gd name="T10" fmla="*/ 0 w 238"/>
                <a:gd name="T11" fmla="*/ 81 h 215"/>
                <a:gd name="T12" fmla="*/ 3 w 238"/>
                <a:gd name="T13" fmla="*/ 61 h 215"/>
                <a:gd name="T14" fmla="*/ 37 w 238"/>
                <a:gd name="T15" fmla="*/ 29 h 215"/>
                <a:gd name="T16" fmla="*/ 47 w 238"/>
                <a:gd name="T17" fmla="*/ 19 h 215"/>
                <a:gd name="T18" fmla="*/ 103 w 238"/>
                <a:gd name="T19" fmla="*/ 11 h 215"/>
                <a:gd name="T20" fmla="*/ 127 w 238"/>
                <a:gd name="T21" fmla="*/ 8 h 215"/>
                <a:gd name="T22" fmla="*/ 136 w 238"/>
                <a:gd name="T23" fmla="*/ 0 h 215"/>
                <a:gd name="T24" fmla="*/ 153 w 238"/>
                <a:gd name="T25" fmla="*/ 3 h 215"/>
                <a:gd name="T26" fmla="*/ 162 w 238"/>
                <a:gd name="T27" fmla="*/ 24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215"/>
                <a:gd name="T44" fmla="*/ 238 w 238"/>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68" name="Oval 27"/>
            <p:cNvSpPr>
              <a:spLocks noChangeArrowheads="1"/>
            </p:cNvSpPr>
            <p:nvPr>
              <p:custDataLst>
                <p:tags r:id="rId28"/>
              </p:custDataLst>
            </p:nvPr>
          </p:nvSpPr>
          <p:spPr bwMode="auto">
            <a:xfrm>
              <a:off x="3856" y="2531"/>
              <a:ext cx="42" cy="41"/>
            </a:xfrm>
            <a:prstGeom prst="ellipse">
              <a:avLst/>
            </a:prstGeom>
            <a:grpFill/>
            <a:ln w="9525">
              <a:solidFill>
                <a:schemeClr val="accent6">
                  <a:lumMod val="20000"/>
                  <a:lumOff val="80000"/>
                </a:schemeClr>
              </a:solidFill>
              <a:round/>
            </a:ln>
          </p:spPr>
          <p:txBody>
            <a:bodyPr lIns="27798" tIns="13899" rIns="27798" bIns="1389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69" name="Freeform 28"/>
            <p:cNvSpPr/>
            <p:nvPr>
              <p:custDataLst>
                <p:tags r:id="rId29"/>
              </p:custDataLst>
            </p:nvPr>
          </p:nvSpPr>
          <p:spPr bwMode="auto">
            <a:xfrm>
              <a:off x="2302" y="1811"/>
              <a:ext cx="893" cy="747"/>
            </a:xfrm>
            <a:custGeom>
              <a:avLst/>
              <a:gdLst>
                <a:gd name="T0" fmla="*/ 0 w 1299"/>
                <a:gd name="T1" fmla="*/ 140 h 1107"/>
                <a:gd name="T2" fmla="*/ 34 w 1299"/>
                <a:gd name="T3" fmla="*/ 106 h 1107"/>
                <a:gd name="T4" fmla="*/ 137 w 1299"/>
                <a:gd name="T5" fmla="*/ 48 h 1107"/>
                <a:gd name="T6" fmla="*/ 163 w 1299"/>
                <a:gd name="T7" fmla="*/ 13 h 1107"/>
                <a:gd name="T8" fmla="*/ 185 w 1299"/>
                <a:gd name="T9" fmla="*/ 1 h 1107"/>
                <a:gd name="T10" fmla="*/ 225 w 1299"/>
                <a:gd name="T11" fmla="*/ 26 h 1107"/>
                <a:gd name="T12" fmla="*/ 228 w 1299"/>
                <a:gd name="T13" fmla="*/ 101 h 1107"/>
                <a:gd name="T14" fmla="*/ 283 w 1299"/>
                <a:gd name="T15" fmla="*/ 165 h 1107"/>
                <a:gd name="T16" fmla="*/ 373 w 1299"/>
                <a:gd name="T17" fmla="*/ 143 h 1107"/>
                <a:gd name="T18" fmla="*/ 397 w 1299"/>
                <a:gd name="T19" fmla="*/ 161 h 1107"/>
                <a:gd name="T20" fmla="*/ 357 w 1299"/>
                <a:gd name="T21" fmla="*/ 202 h 1107"/>
                <a:gd name="T22" fmla="*/ 399 w 1299"/>
                <a:gd name="T23" fmla="*/ 244 h 1107"/>
                <a:gd name="T24" fmla="*/ 419 w 1299"/>
                <a:gd name="T25" fmla="*/ 250 h 1107"/>
                <a:gd name="T26" fmla="*/ 439 w 1299"/>
                <a:gd name="T27" fmla="*/ 281 h 1107"/>
                <a:gd name="T28" fmla="*/ 520 w 1299"/>
                <a:gd name="T29" fmla="*/ 283 h 1107"/>
                <a:gd name="T30" fmla="*/ 597 w 1299"/>
                <a:gd name="T31" fmla="*/ 252 h 1107"/>
                <a:gd name="T32" fmla="*/ 604 w 1299"/>
                <a:gd name="T33" fmla="*/ 301 h 1107"/>
                <a:gd name="T34" fmla="*/ 584 w 1299"/>
                <a:gd name="T35" fmla="*/ 327 h 1107"/>
                <a:gd name="T36" fmla="*/ 577 w 1299"/>
                <a:gd name="T37" fmla="*/ 366 h 1107"/>
                <a:gd name="T38" fmla="*/ 635 w 1299"/>
                <a:gd name="T39" fmla="*/ 389 h 1107"/>
                <a:gd name="T40" fmla="*/ 691 w 1299"/>
                <a:gd name="T41" fmla="*/ 485 h 1107"/>
                <a:gd name="T42" fmla="*/ 716 w 1299"/>
                <a:gd name="T43" fmla="*/ 524 h 1107"/>
                <a:gd name="T44" fmla="*/ 745 w 1299"/>
                <a:gd name="T45" fmla="*/ 544 h 1107"/>
                <a:gd name="T46" fmla="*/ 753 w 1299"/>
                <a:gd name="T47" fmla="*/ 521 h 1107"/>
                <a:gd name="T48" fmla="*/ 782 w 1299"/>
                <a:gd name="T49" fmla="*/ 489 h 1107"/>
                <a:gd name="T50" fmla="*/ 753 w 1299"/>
                <a:gd name="T51" fmla="*/ 465 h 1107"/>
                <a:gd name="T52" fmla="*/ 770 w 1299"/>
                <a:gd name="T53" fmla="*/ 405 h 1107"/>
                <a:gd name="T54" fmla="*/ 799 w 1299"/>
                <a:gd name="T55" fmla="*/ 411 h 1107"/>
                <a:gd name="T56" fmla="*/ 857 w 1299"/>
                <a:gd name="T57" fmla="*/ 447 h 1107"/>
                <a:gd name="T58" fmla="*/ 892 w 1299"/>
                <a:gd name="T59" fmla="*/ 482 h 1107"/>
                <a:gd name="T60" fmla="*/ 885 w 1299"/>
                <a:gd name="T61" fmla="*/ 529 h 1107"/>
                <a:gd name="T62" fmla="*/ 841 w 1299"/>
                <a:gd name="T63" fmla="*/ 544 h 1107"/>
                <a:gd name="T64" fmla="*/ 835 w 1299"/>
                <a:gd name="T65" fmla="*/ 556 h 1107"/>
                <a:gd name="T66" fmla="*/ 802 w 1299"/>
                <a:gd name="T67" fmla="*/ 569 h 1107"/>
                <a:gd name="T68" fmla="*/ 765 w 1299"/>
                <a:gd name="T69" fmla="*/ 560 h 1107"/>
                <a:gd name="T70" fmla="*/ 765 w 1299"/>
                <a:gd name="T71" fmla="*/ 577 h 1107"/>
                <a:gd name="T72" fmla="*/ 750 w 1299"/>
                <a:gd name="T73" fmla="*/ 602 h 1107"/>
                <a:gd name="T74" fmla="*/ 757 w 1299"/>
                <a:gd name="T75" fmla="*/ 649 h 1107"/>
                <a:gd name="T76" fmla="*/ 760 w 1299"/>
                <a:gd name="T77" fmla="*/ 672 h 1107"/>
                <a:gd name="T78" fmla="*/ 719 w 1299"/>
                <a:gd name="T79" fmla="*/ 680 h 1107"/>
                <a:gd name="T80" fmla="*/ 724 w 1299"/>
                <a:gd name="T81" fmla="*/ 722 h 1107"/>
                <a:gd name="T82" fmla="*/ 701 w 1299"/>
                <a:gd name="T83" fmla="*/ 739 h 1107"/>
                <a:gd name="T84" fmla="*/ 652 w 1299"/>
                <a:gd name="T85" fmla="*/ 743 h 1107"/>
                <a:gd name="T86" fmla="*/ 630 w 1299"/>
                <a:gd name="T87" fmla="*/ 706 h 1107"/>
                <a:gd name="T88" fmla="*/ 606 w 1299"/>
                <a:gd name="T89" fmla="*/ 706 h 1107"/>
                <a:gd name="T90" fmla="*/ 558 w 1299"/>
                <a:gd name="T91" fmla="*/ 666 h 1107"/>
                <a:gd name="T92" fmla="*/ 549 w 1299"/>
                <a:gd name="T93" fmla="*/ 630 h 1107"/>
                <a:gd name="T94" fmla="*/ 497 w 1299"/>
                <a:gd name="T95" fmla="*/ 649 h 1107"/>
                <a:gd name="T96" fmla="*/ 484 w 1299"/>
                <a:gd name="T97" fmla="*/ 669 h 1107"/>
                <a:gd name="T98" fmla="*/ 430 w 1299"/>
                <a:gd name="T99" fmla="*/ 640 h 1107"/>
                <a:gd name="T100" fmla="*/ 428 w 1299"/>
                <a:gd name="T101" fmla="*/ 610 h 1107"/>
                <a:gd name="T102" fmla="*/ 463 w 1299"/>
                <a:gd name="T103" fmla="*/ 630 h 1107"/>
                <a:gd name="T104" fmla="*/ 478 w 1299"/>
                <a:gd name="T105" fmla="*/ 589 h 1107"/>
                <a:gd name="T106" fmla="*/ 509 w 1299"/>
                <a:gd name="T107" fmla="*/ 560 h 1107"/>
                <a:gd name="T108" fmla="*/ 536 w 1299"/>
                <a:gd name="T109" fmla="*/ 520 h 1107"/>
                <a:gd name="T110" fmla="*/ 523 w 1299"/>
                <a:gd name="T111" fmla="*/ 455 h 1107"/>
                <a:gd name="T112" fmla="*/ 474 w 1299"/>
                <a:gd name="T113" fmla="*/ 366 h 1107"/>
                <a:gd name="T114" fmla="*/ 422 w 1299"/>
                <a:gd name="T115" fmla="*/ 347 h 1107"/>
                <a:gd name="T116" fmla="*/ 365 w 1299"/>
                <a:gd name="T117" fmla="*/ 283 h 1107"/>
                <a:gd name="T118" fmla="*/ 273 w 1299"/>
                <a:gd name="T119" fmla="*/ 258 h 1107"/>
                <a:gd name="T120" fmla="*/ 201 w 1299"/>
                <a:gd name="T121" fmla="*/ 266 h 1107"/>
                <a:gd name="T122" fmla="*/ 144 w 1299"/>
                <a:gd name="T123" fmla="*/ 288 h 1107"/>
                <a:gd name="T124" fmla="*/ 86 w 1299"/>
                <a:gd name="T125" fmla="*/ 254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9"/>
                <a:gd name="T190" fmla="*/ 0 h 1107"/>
                <a:gd name="T191" fmla="*/ 1299 w 1299"/>
                <a:gd name="T192" fmla="*/ 1107 h 1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70" name="Freeform 29"/>
            <p:cNvSpPr/>
            <p:nvPr>
              <p:custDataLst>
                <p:tags r:id="rId30"/>
              </p:custDataLst>
            </p:nvPr>
          </p:nvSpPr>
          <p:spPr bwMode="auto">
            <a:xfrm>
              <a:off x="3021" y="2028"/>
              <a:ext cx="334" cy="572"/>
            </a:xfrm>
            <a:custGeom>
              <a:avLst/>
              <a:gdLst>
                <a:gd name="T0" fmla="*/ 278 w 482"/>
                <a:gd name="T1" fmla="*/ 340 h 849"/>
                <a:gd name="T2" fmla="*/ 270 w 482"/>
                <a:gd name="T3" fmla="*/ 193 h 849"/>
                <a:gd name="T4" fmla="*/ 294 w 482"/>
                <a:gd name="T5" fmla="*/ 144 h 849"/>
                <a:gd name="T6" fmla="*/ 292 w 482"/>
                <a:gd name="T7" fmla="*/ 77 h 849"/>
                <a:gd name="T8" fmla="*/ 306 w 482"/>
                <a:gd name="T9" fmla="*/ 30 h 849"/>
                <a:gd name="T10" fmla="*/ 295 w 482"/>
                <a:gd name="T11" fmla="*/ 0 h 849"/>
                <a:gd name="T12" fmla="*/ 245 w 482"/>
                <a:gd name="T13" fmla="*/ 17 h 849"/>
                <a:gd name="T14" fmla="*/ 227 w 482"/>
                <a:gd name="T15" fmla="*/ 58 h 849"/>
                <a:gd name="T16" fmla="*/ 207 w 482"/>
                <a:gd name="T17" fmla="*/ 73 h 849"/>
                <a:gd name="T18" fmla="*/ 142 w 482"/>
                <a:gd name="T19" fmla="*/ 146 h 849"/>
                <a:gd name="T20" fmla="*/ 94 w 482"/>
                <a:gd name="T21" fmla="*/ 144 h 849"/>
                <a:gd name="T22" fmla="*/ 82 w 482"/>
                <a:gd name="T23" fmla="*/ 191 h 849"/>
                <a:gd name="T24" fmla="*/ 142 w 482"/>
                <a:gd name="T25" fmla="*/ 227 h 849"/>
                <a:gd name="T26" fmla="*/ 178 w 482"/>
                <a:gd name="T27" fmla="*/ 262 h 849"/>
                <a:gd name="T28" fmla="*/ 171 w 482"/>
                <a:gd name="T29" fmla="*/ 309 h 849"/>
                <a:gd name="T30" fmla="*/ 125 w 482"/>
                <a:gd name="T31" fmla="*/ 323 h 849"/>
                <a:gd name="T32" fmla="*/ 118 w 482"/>
                <a:gd name="T33" fmla="*/ 335 h 849"/>
                <a:gd name="T34" fmla="*/ 85 w 482"/>
                <a:gd name="T35" fmla="*/ 348 h 849"/>
                <a:gd name="T36" fmla="*/ 47 w 482"/>
                <a:gd name="T37" fmla="*/ 340 h 849"/>
                <a:gd name="T38" fmla="*/ 47 w 482"/>
                <a:gd name="T39" fmla="*/ 356 h 849"/>
                <a:gd name="T40" fmla="*/ 31 w 482"/>
                <a:gd name="T41" fmla="*/ 381 h 849"/>
                <a:gd name="T42" fmla="*/ 38 w 482"/>
                <a:gd name="T43" fmla="*/ 428 h 849"/>
                <a:gd name="T44" fmla="*/ 42 w 482"/>
                <a:gd name="T45" fmla="*/ 451 h 849"/>
                <a:gd name="T46" fmla="*/ 0 w 482"/>
                <a:gd name="T47" fmla="*/ 459 h 849"/>
                <a:gd name="T48" fmla="*/ 5 w 482"/>
                <a:gd name="T49" fmla="*/ 501 h 849"/>
                <a:gd name="T50" fmla="*/ 21 w 482"/>
                <a:gd name="T51" fmla="*/ 518 h 849"/>
                <a:gd name="T52" fmla="*/ 78 w 482"/>
                <a:gd name="T53" fmla="*/ 511 h 849"/>
                <a:gd name="T54" fmla="*/ 91 w 482"/>
                <a:gd name="T55" fmla="*/ 525 h 849"/>
                <a:gd name="T56" fmla="*/ 148 w 482"/>
                <a:gd name="T57" fmla="*/ 549 h 849"/>
                <a:gd name="T58" fmla="*/ 220 w 482"/>
                <a:gd name="T59" fmla="*/ 557 h 849"/>
                <a:gd name="T60" fmla="*/ 254 w 482"/>
                <a:gd name="T61" fmla="*/ 565 h 849"/>
                <a:gd name="T62" fmla="*/ 247 w 482"/>
                <a:gd name="T63" fmla="*/ 534 h 849"/>
                <a:gd name="T64" fmla="*/ 278 w 482"/>
                <a:gd name="T65" fmla="*/ 503 h 849"/>
                <a:gd name="T66" fmla="*/ 270 w 482"/>
                <a:gd name="T67" fmla="*/ 488 h 849"/>
                <a:gd name="T68" fmla="*/ 240 w 482"/>
                <a:gd name="T69" fmla="*/ 470 h 849"/>
                <a:gd name="T70" fmla="*/ 299 w 482"/>
                <a:gd name="T71" fmla="*/ 464 h 849"/>
                <a:gd name="T72" fmla="*/ 317 w 482"/>
                <a:gd name="T73" fmla="*/ 468 h 849"/>
                <a:gd name="T74" fmla="*/ 333 w 482"/>
                <a:gd name="T75" fmla="*/ 436 h 849"/>
                <a:gd name="T76" fmla="*/ 285 w 482"/>
                <a:gd name="T77" fmla="*/ 360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2"/>
                <a:gd name="T118" fmla="*/ 0 h 849"/>
                <a:gd name="T119" fmla="*/ 482 w 482"/>
                <a:gd name="T120" fmla="*/ 849 h 8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71" name="Freeform 30"/>
            <p:cNvSpPr/>
            <p:nvPr>
              <p:custDataLst>
                <p:tags r:id="rId31"/>
              </p:custDataLst>
            </p:nvPr>
          </p:nvSpPr>
          <p:spPr bwMode="auto">
            <a:xfrm>
              <a:off x="3607" y="2351"/>
              <a:ext cx="311" cy="367"/>
            </a:xfrm>
            <a:custGeom>
              <a:avLst/>
              <a:gdLst>
                <a:gd name="T0" fmla="*/ 74 w 451"/>
                <a:gd name="T1" fmla="*/ 0 h 543"/>
                <a:gd name="T2" fmla="*/ 128 w 451"/>
                <a:gd name="T3" fmla="*/ 31 h 543"/>
                <a:gd name="T4" fmla="*/ 170 w 451"/>
                <a:gd name="T5" fmla="*/ 49 h 543"/>
                <a:gd name="T6" fmla="*/ 190 w 451"/>
                <a:gd name="T7" fmla="*/ 52 h 543"/>
                <a:gd name="T8" fmla="*/ 201 w 451"/>
                <a:gd name="T9" fmla="*/ 97 h 543"/>
                <a:gd name="T10" fmla="*/ 234 w 451"/>
                <a:gd name="T11" fmla="*/ 116 h 543"/>
                <a:gd name="T12" fmla="*/ 259 w 451"/>
                <a:gd name="T13" fmla="*/ 100 h 543"/>
                <a:gd name="T14" fmla="*/ 268 w 451"/>
                <a:gd name="T15" fmla="*/ 126 h 543"/>
                <a:gd name="T16" fmla="*/ 237 w 451"/>
                <a:gd name="T17" fmla="*/ 143 h 543"/>
                <a:gd name="T18" fmla="*/ 226 w 451"/>
                <a:gd name="T19" fmla="*/ 165 h 543"/>
                <a:gd name="T20" fmla="*/ 259 w 451"/>
                <a:gd name="T21" fmla="*/ 197 h 543"/>
                <a:gd name="T22" fmla="*/ 310 w 451"/>
                <a:gd name="T23" fmla="*/ 222 h 543"/>
                <a:gd name="T24" fmla="*/ 302 w 451"/>
                <a:gd name="T25" fmla="*/ 262 h 543"/>
                <a:gd name="T26" fmla="*/ 302 w 451"/>
                <a:gd name="T27" fmla="*/ 283 h 543"/>
                <a:gd name="T28" fmla="*/ 274 w 451"/>
                <a:gd name="T29" fmla="*/ 298 h 543"/>
                <a:gd name="T30" fmla="*/ 251 w 451"/>
                <a:gd name="T31" fmla="*/ 361 h 543"/>
                <a:gd name="T32" fmla="*/ 232 w 451"/>
                <a:gd name="T33" fmla="*/ 352 h 543"/>
                <a:gd name="T34" fmla="*/ 182 w 451"/>
                <a:gd name="T35" fmla="*/ 335 h 543"/>
                <a:gd name="T36" fmla="*/ 143 w 451"/>
                <a:gd name="T37" fmla="*/ 359 h 543"/>
                <a:gd name="T38" fmla="*/ 154 w 451"/>
                <a:gd name="T39" fmla="*/ 331 h 543"/>
                <a:gd name="T40" fmla="*/ 110 w 451"/>
                <a:gd name="T41" fmla="*/ 346 h 543"/>
                <a:gd name="T42" fmla="*/ 88 w 451"/>
                <a:gd name="T43" fmla="*/ 269 h 543"/>
                <a:gd name="T44" fmla="*/ 68 w 451"/>
                <a:gd name="T45" fmla="*/ 257 h 543"/>
                <a:gd name="T46" fmla="*/ 50 w 451"/>
                <a:gd name="T47" fmla="*/ 216 h 543"/>
                <a:gd name="T48" fmla="*/ 71 w 451"/>
                <a:gd name="T49" fmla="*/ 190 h 543"/>
                <a:gd name="T50" fmla="*/ 61 w 451"/>
                <a:gd name="T51" fmla="*/ 153 h 543"/>
                <a:gd name="T52" fmla="*/ 19 w 451"/>
                <a:gd name="T53" fmla="*/ 151 h 543"/>
                <a:gd name="T54" fmla="*/ 19 w 451"/>
                <a:gd name="T55" fmla="*/ 114 h 543"/>
                <a:gd name="T56" fmla="*/ 34 w 451"/>
                <a:gd name="T57" fmla="*/ 83 h 543"/>
                <a:gd name="T58" fmla="*/ 42 w 451"/>
                <a:gd name="T59" fmla="*/ 44 h 543"/>
                <a:gd name="T60" fmla="*/ 68 w 451"/>
                <a:gd name="T61" fmla="*/ 70 h 543"/>
                <a:gd name="T62" fmla="*/ 94 w 451"/>
                <a:gd name="T63" fmla="*/ 48 h 543"/>
                <a:gd name="T64" fmla="*/ 68 w 451"/>
                <a:gd name="T65" fmla="*/ 20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543"/>
                <a:gd name="T101" fmla="*/ 451 w 451"/>
                <a:gd name="T102" fmla="*/ 543 h 5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72" name="Freeform 31"/>
            <p:cNvSpPr/>
            <p:nvPr>
              <p:custDataLst>
                <p:tags r:id="rId32"/>
              </p:custDataLst>
            </p:nvPr>
          </p:nvSpPr>
          <p:spPr bwMode="auto">
            <a:xfrm>
              <a:off x="3682" y="2297"/>
              <a:ext cx="368" cy="286"/>
            </a:xfrm>
            <a:custGeom>
              <a:avLst/>
              <a:gdLst>
                <a:gd name="T0" fmla="*/ 341 w 533"/>
                <a:gd name="T1" fmla="*/ 226 h 427"/>
                <a:gd name="T2" fmla="*/ 333 w 533"/>
                <a:gd name="T3" fmla="*/ 251 h 427"/>
                <a:gd name="T4" fmla="*/ 323 w 533"/>
                <a:gd name="T5" fmla="*/ 264 h 427"/>
                <a:gd name="T6" fmla="*/ 304 w 533"/>
                <a:gd name="T7" fmla="*/ 285 h 427"/>
                <a:gd name="T8" fmla="*/ 275 w 533"/>
                <a:gd name="T9" fmla="*/ 280 h 427"/>
                <a:gd name="T10" fmla="*/ 252 w 533"/>
                <a:gd name="T11" fmla="*/ 267 h 427"/>
                <a:gd name="T12" fmla="*/ 237 w 533"/>
                <a:gd name="T13" fmla="*/ 274 h 427"/>
                <a:gd name="T14" fmla="*/ 188 w 533"/>
                <a:gd name="T15" fmla="*/ 268 h 427"/>
                <a:gd name="T16" fmla="*/ 186 w 533"/>
                <a:gd name="T17" fmla="*/ 250 h 427"/>
                <a:gd name="T18" fmla="*/ 160 w 533"/>
                <a:gd name="T19" fmla="*/ 232 h 427"/>
                <a:gd name="T20" fmla="*/ 153 w 533"/>
                <a:gd name="T21" fmla="*/ 217 h 427"/>
                <a:gd name="T22" fmla="*/ 164 w 533"/>
                <a:gd name="T23" fmla="*/ 205 h 427"/>
                <a:gd name="T24" fmla="*/ 164 w 533"/>
                <a:gd name="T25" fmla="*/ 196 h 427"/>
                <a:gd name="T26" fmla="*/ 164 w 533"/>
                <a:gd name="T27" fmla="*/ 184 h 427"/>
                <a:gd name="T28" fmla="*/ 195 w 533"/>
                <a:gd name="T29" fmla="*/ 179 h 427"/>
                <a:gd name="T30" fmla="*/ 196 w 533"/>
                <a:gd name="T31" fmla="*/ 167 h 427"/>
                <a:gd name="T32" fmla="*/ 186 w 533"/>
                <a:gd name="T33" fmla="*/ 153 h 427"/>
                <a:gd name="T34" fmla="*/ 168 w 533"/>
                <a:gd name="T35" fmla="*/ 152 h 427"/>
                <a:gd name="T36" fmla="*/ 160 w 533"/>
                <a:gd name="T37" fmla="*/ 168 h 427"/>
                <a:gd name="T38" fmla="*/ 135 w 533"/>
                <a:gd name="T39" fmla="*/ 164 h 427"/>
                <a:gd name="T40" fmla="*/ 128 w 533"/>
                <a:gd name="T41" fmla="*/ 151 h 427"/>
                <a:gd name="T42" fmla="*/ 112 w 533"/>
                <a:gd name="T43" fmla="*/ 143 h 427"/>
                <a:gd name="T44" fmla="*/ 117 w 533"/>
                <a:gd name="T45" fmla="*/ 106 h 427"/>
                <a:gd name="T46" fmla="*/ 113 w 533"/>
                <a:gd name="T47" fmla="*/ 102 h 427"/>
                <a:gd name="T48" fmla="*/ 96 w 533"/>
                <a:gd name="T49" fmla="*/ 103 h 427"/>
                <a:gd name="T50" fmla="*/ 85 w 533"/>
                <a:gd name="T51" fmla="*/ 93 h 427"/>
                <a:gd name="T52" fmla="*/ 54 w 533"/>
                <a:gd name="T53" fmla="*/ 85 h 427"/>
                <a:gd name="T54" fmla="*/ 37 w 533"/>
                <a:gd name="T55" fmla="*/ 69 h 427"/>
                <a:gd name="T56" fmla="*/ 0 w 533"/>
                <a:gd name="T57" fmla="*/ 54 h 427"/>
                <a:gd name="T58" fmla="*/ 3 w 533"/>
                <a:gd name="T59" fmla="*/ 38 h 427"/>
                <a:gd name="T60" fmla="*/ 19 w 533"/>
                <a:gd name="T61" fmla="*/ 33 h 427"/>
                <a:gd name="T62" fmla="*/ 46 w 533"/>
                <a:gd name="T63" fmla="*/ 54 h 427"/>
                <a:gd name="T64" fmla="*/ 54 w 533"/>
                <a:gd name="T65" fmla="*/ 54 h 427"/>
                <a:gd name="T66" fmla="*/ 80 w 533"/>
                <a:gd name="T67" fmla="*/ 52 h 427"/>
                <a:gd name="T68" fmla="*/ 94 w 533"/>
                <a:gd name="T69" fmla="*/ 41 h 427"/>
                <a:gd name="T70" fmla="*/ 115 w 533"/>
                <a:gd name="T71" fmla="*/ 57 h 427"/>
                <a:gd name="T72" fmla="*/ 124 w 533"/>
                <a:gd name="T73" fmla="*/ 42 h 427"/>
                <a:gd name="T74" fmla="*/ 125 w 533"/>
                <a:gd name="T75" fmla="*/ 34 h 427"/>
                <a:gd name="T76" fmla="*/ 142 w 533"/>
                <a:gd name="T77" fmla="*/ 24 h 427"/>
                <a:gd name="T78" fmla="*/ 148 w 533"/>
                <a:gd name="T79" fmla="*/ 3 h 427"/>
                <a:gd name="T80" fmla="*/ 164 w 533"/>
                <a:gd name="T81" fmla="*/ 0 h 427"/>
                <a:gd name="T82" fmla="*/ 207 w 533"/>
                <a:gd name="T83" fmla="*/ 29 h 427"/>
                <a:gd name="T84" fmla="*/ 237 w 533"/>
                <a:gd name="T85" fmla="*/ 41 h 427"/>
                <a:gd name="T86" fmla="*/ 295 w 533"/>
                <a:gd name="T87" fmla="*/ 134 h 427"/>
                <a:gd name="T88" fmla="*/ 291 w 533"/>
                <a:gd name="T89" fmla="*/ 143 h 427"/>
                <a:gd name="T90" fmla="*/ 331 w 533"/>
                <a:gd name="T91" fmla="*/ 161 h 427"/>
                <a:gd name="T92" fmla="*/ 341 w 533"/>
                <a:gd name="T93" fmla="*/ 177 h 427"/>
                <a:gd name="T94" fmla="*/ 358 w 533"/>
                <a:gd name="T95" fmla="*/ 185 h 427"/>
                <a:gd name="T96" fmla="*/ 367 w 533"/>
                <a:gd name="T97" fmla="*/ 202 h 427"/>
                <a:gd name="T98" fmla="*/ 356 w 533"/>
                <a:gd name="T99" fmla="*/ 206 h 427"/>
                <a:gd name="T100" fmla="*/ 336 w 533"/>
                <a:gd name="T101" fmla="*/ 200 h 427"/>
                <a:gd name="T102" fmla="*/ 308 w 533"/>
                <a:gd name="T103" fmla="*/ 200 h 427"/>
                <a:gd name="T104" fmla="*/ 282 w 533"/>
                <a:gd name="T105" fmla="*/ 192 h 427"/>
                <a:gd name="T106" fmla="*/ 275 w 533"/>
                <a:gd name="T107" fmla="*/ 200 h 427"/>
                <a:gd name="T108" fmla="*/ 296 w 533"/>
                <a:gd name="T109" fmla="*/ 206 h 427"/>
                <a:gd name="T110" fmla="*/ 320 w 533"/>
                <a:gd name="T111" fmla="*/ 216 h 427"/>
                <a:gd name="T112" fmla="*/ 341 w 533"/>
                <a:gd name="T113" fmla="*/ 226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3"/>
                <a:gd name="T172" fmla="*/ 0 h 427"/>
                <a:gd name="T173" fmla="*/ 533 w 53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73" name="Freeform 32"/>
            <p:cNvSpPr/>
            <p:nvPr>
              <p:custDataLst>
                <p:tags r:id="rId33"/>
              </p:custDataLst>
            </p:nvPr>
          </p:nvSpPr>
          <p:spPr bwMode="auto">
            <a:xfrm>
              <a:off x="4009" y="2528"/>
              <a:ext cx="52" cy="54"/>
            </a:xfrm>
            <a:custGeom>
              <a:avLst/>
              <a:gdLst>
                <a:gd name="T0" fmla="*/ 22 w 76"/>
                <a:gd name="T1" fmla="*/ 53 h 80"/>
                <a:gd name="T2" fmla="*/ 0 w 76"/>
                <a:gd name="T3" fmla="*/ 35 h 80"/>
                <a:gd name="T4" fmla="*/ 10 w 76"/>
                <a:gd name="T5" fmla="*/ 22 h 80"/>
                <a:gd name="T6" fmla="*/ 17 w 76"/>
                <a:gd name="T7" fmla="*/ 0 h 80"/>
                <a:gd name="T8" fmla="*/ 40 w 76"/>
                <a:gd name="T9" fmla="*/ 9 h 80"/>
                <a:gd name="T10" fmla="*/ 51 w 76"/>
                <a:gd name="T11" fmla="*/ 24 h 80"/>
                <a:gd name="T12" fmla="*/ 44 w 76"/>
                <a:gd name="T13" fmla="*/ 35 h 80"/>
                <a:gd name="T14" fmla="*/ 22 w 76"/>
                <a:gd name="T15" fmla="*/ 53 h 80"/>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80"/>
                <a:gd name="T26" fmla="*/ 76 w 7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80">
                  <a:moveTo>
                    <a:pt x="32" y="79"/>
                  </a:moveTo>
                  <a:lnTo>
                    <a:pt x="0" y="52"/>
                  </a:lnTo>
                  <a:lnTo>
                    <a:pt x="14" y="33"/>
                  </a:lnTo>
                  <a:lnTo>
                    <a:pt x="25" y="0"/>
                  </a:lnTo>
                  <a:lnTo>
                    <a:pt x="58" y="13"/>
                  </a:lnTo>
                  <a:lnTo>
                    <a:pt x="75" y="35"/>
                  </a:lnTo>
                  <a:lnTo>
                    <a:pt x="64" y="52"/>
                  </a:lnTo>
                  <a:lnTo>
                    <a:pt x="32" y="79"/>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74" name="Freeform 33"/>
            <p:cNvSpPr/>
            <p:nvPr>
              <p:custDataLst>
                <p:tags r:id="rId34"/>
              </p:custDataLst>
            </p:nvPr>
          </p:nvSpPr>
          <p:spPr bwMode="auto">
            <a:xfrm>
              <a:off x="3744" y="2793"/>
              <a:ext cx="284" cy="347"/>
            </a:xfrm>
            <a:custGeom>
              <a:avLst/>
              <a:gdLst>
                <a:gd name="T0" fmla="*/ 0 w 410"/>
                <a:gd name="T1" fmla="*/ 265 h 515"/>
                <a:gd name="T2" fmla="*/ 10 w 410"/>
                <a:gd name="T3" fmla="*/ 206 h 515"/>
                <a:gd name="T4" fmla="*/ 21 w 410"/>
                <a:gd name="T5" fmla="*/ 191 h 515"/>
                <a:gd name="T6" fmla="*/ 25 w 410"/>
                <a:gd name="T7" fmla="*/ 175 h 515"/>
                <a:gd name="T8" fmla="*/ 36 w 410"/>
                <a:gd name="T9" fmla="*/ 150 h 515"/>
                <a:gd name="T10" fmla="*/ 30 w 410"/>
                <a:gd name="T11" fmla="*/ 140 h 515"/>
                <a:gd name="T12" fmla="*/ 31 w 410"/>
                <a:gd name="T13" fmla="*/ 119 h 515"/>
                <a:gd name="T14" fmla="*/ 60 w 410"/>
                <a:gd name="T15" fmla="*/ 86 h 515"/>
                <a:gd name="T16" fmla="*/ 60 w 410"/>
                <a:gd name="T17" fmla="*/ 65 h 515"/>
                <a:gd name="T18" fmla="*/ 77 w 410"/>
                <a:gd name="T19" fmla="*/ 34 h 515"/>
                <a:gd name="T20" fmla="*/ 96 w 410"/>
                <a:gd name="T21" fmla="*/ 39 h 515"/>
                <a:gd name="T22" fmla="*/ 133 w 410"/>
                <a:gd name="T23" fmla="*/ 13 h 515"/>
                <a:gd name="T24" fmla="*/ 140 w 410"/>
                <a:gd name="T25" fmla="*/ 0 h 515"/>
                <a:gd name="T26" fmla="*/ 163 w 410"/>
                <a:gd name="T27" fmla="*/ 3 h 515"/>
                <a:gd name="T28" fmla="*/ 174 w 410"/>
                <a:gd name="T29" fmla="*/ 32 h 515"/>
                <a:gd name="T30" fmla="*/ 184 w 410"/>
                <a:gd name="T31" fmla="*/ 53 h 515"/>
                <a:gd name="T32" fmla="*/ 208 w 410"/>
                <a:gd name="T33" fmla="*/ 53 h 515"/>
                <a:gd name="T34" fmla="*/ 221 w 410"/>
                <a:gd name="T35" fmla="*/ 34 h 515"/>
                <a:gd name="T36" fmla="*/ 244 w 410"/>
                <a:gd name="T37" fmla="*/ 55 h 515"/>
                <a:gd name="T38" fmla="*/ 283 w 410"/>
                <a:gd name="T39" fmla="*/ 42 h 515"/>
                <a:gd name="T40" fmla="*/ 259 w 410"/>
                <a:gd name="T41" fmla="*/ 98 h 515"/>
                <a:gd name="T42" fmla="*/ 244 w 410"/>
                <a:gd name="T43" fmla="*/ 91 h 515"/>
                <a:gd name="T44" fmla="*/ 236 w 410"/>
                <a:gd name="T45" fmla="*/ 97 h 515"/>
                <a:gd name="T46" fmla="*/ 234 w 410"/>
                <a:gd name="T47" fmla="*/ 101 h 515"/>
                <a:gd name="T48" fmla="*/ 247 w 410"/>
                <a:gd name="T49" fmla="*/ 116 h 515"/>
                <a:gd name="T50" fmla="*/ 244 w 410"/>
                <a:gd name="T51" fmla="*/ 168 h 515"/>
                <a:gd name="T52" fmla="*/ 247 w 410"/>
                <a:gd name="T53" fmla="*/ 184 h 515"/>
                <a:gd name="T54" fmla="*/ 244 w 410"/>
                <a:gd name="T55" fmla="*/ 189 h 515"/>
                <a:gd name="T56" fmla="*/ 227 w 410"/>
                <a:gd name="T57" fmla="*/ 186 h 515"/>
                <a:gd name="T58" fmla="*/ 218 w 410"/>
                <a:gd name="T59" fmla="*/ 195 h 515"/>
                <a:gd name="T60" fmla="*/ 224 w 410"/>
                <a:gd name="T61" fmla="*/ 210 h 515"/>
                <a:gd name="T62" fmla="*/ 204 w 410"/>
                <a:gd name="T63" fmla="*/ 227 h 515"/>
                <a:gd name="T64" fmla="*/ 210 w 410"/>
                <a:gd name="T65" fmla="*/ 234 h 515"/>
                <a:gd name="T66" fmla="*/ 190 w 410"/>
                <a:gd name="T67" fmla="*/ 244 h 515"/>
                <a:gd name="T68" fmla="*/ 193 w 410"/>
                <a:gd name="T69" fmla="*/ 257 h 515"/>
                <a:gd name="T70" fmla="*/ 187 w 410"/>
                <a:gd name="T71" fmla="*/ 263 h 515"/>
                <a:gd name="T72" fmla="*/ 163 w 410"/>
                <a:gd name="T73" fmla="*/ 263 h 515"/>
                <a:gd name="T74" fmla="*/ 149 w 410"/>
                <a:gd name="T75" fmla="*/ 275 h 515"/>
                <a:gd name="T76" fmla="*/ 147 w 410"/>
                <a:gd name="T77" fmla="*/ 280 h 515"/>
                <a:gd name="T78" fmla="*/ 159 w 410"/>
                <a:gd name="T79" fmla="*/ 288 h 515"/>
                <a:gd name="T80" fmla="*/ 145 w 410"/>
                <a:gd name="T81" fmla="*/ 308 h 515"/>
                <a:gd name="T82" fmla="*/ 128 w 410"/>
                <a:gd name="T83" fmla="*/ 329 h 515"/>
                <a:gd name="T84" fmla="*/ 120 w 410"/>
                <a:gd name="T85" fmla="*/ 327 h 515"/>
                <a:gd name="T86" fmla="*/ 103 w 410"/>
                <a:gd name="T87" fmla="*/ 346 h 515"/>
                <a:gd name="T88" fmla="*/ 82 w 410"/>
                <a:gd name="T89" fmla="*/ 303 h 515"/>
                <a:gd name="T90" fmla="*/ 64 w 410"/>
                <a:gd name="T91" fmla="*/ 280 h 515"/>
                <a:gd name="T92" fmla="*/ 52 w 410"/>
                <a:gd name="T93" fmla="*/ 281 h 515"/>
                <a:gd name="T94" fmla="*/ 44 w 410"/>
                <a:gd name="T95" fmla="*/ 275 h 515"/>
                <a:gd name="T96" fmla="*/ 0 w 410"/>
                <a:gd name="T97" fmla="*/ 265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0"/>
                <a:gd name="T148" fmla="*/ 0 h 515"/>
                <a:gd name="T149" fmla="*/ 410 w 410"/>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75" name="Freeform 34"/>
            <p:cNvSpPr/>
            <p:nvPr>
              <p:custDataLst>
                <p:tags r:id="rId35"/>
              </p:custDataLst>
            </p:nvPr>
          </p:nvSpPr>
          <p:spPr bwMode="auto">
            <a:xfrm>
              <a:off x="3833" y="2553"/>
              <a:ext cx="249" cy="285"/>
            </a:xfrm>
            <a:custGeom>
              <a:avLst/>
              <a:gdLst>
                <a:gd name="T0" fmla="*/ 180 w 361"/>
                <a:gd name="T1" fmla="*/ 271 h 420"/>
                <a:gd name="T2" fmla="*/ 141 w 361"/>
                <a:gd name="T3" fmla="*/ 284 h 420"/>
                <a:gd name="T4" fmla="*/ 119 w 361"/>
                <a:gd name="T5" fmla="*/ 262 h 420"/>
                <a:gd name="T6" fmla="*/ 105 w 361"/>
                <a:gd name="T7" fmla="*/ 281 h 420"/>
                <a:gd name="T8" fmla="*/ 81 w 361"/>
                <a:gd name="T9" fmla="*/ 281 h 420"/>
                <a:gd name="T10" fmla="*/ 72 w 361"/>
                <a:gd name="T11" fmla="*/ 261 h 420"/>
                <a:gd name="T12" fmla="*/ 61 w 361"/>
                <a:gd name="T13" fmla="*/ 231 h 420"/>
                <a:gd name="T14" fmla="*/ 38 w 361"/>
                <a:gd name="T15" fmla="*/ 228 h 420"/>
                <a:gd name="T16" fmla="*/ 15 w 361"/>
                <a:gd name="T17" fmla="*/ 185 h 420"/>
                <a:gd name="T18" fmla="*/ 0 w 361"/>
                <a:gd name="T19" fmla="*/ 164 h 420"/>
                <a:gd name="T20" fmla="*/ 10 w 361"/>
                <a:gd name="T21" fmla="*/ 153 h 420"/>
                <a:gd name="T22" fmla="*/ 15 w 361"/>
                <a:gd name="T23" fmla="*/ 149 h 420"/>
                <a:gd name="T24" fmla="*/ 39 w 361"/>
                <a:gd name="T25" fmla="*/ 114 h 420"/>
                <a:gd name="T26" fmla="*/ 38 w 361"/>
                <a:gd name="T27" fmla="*/ 85 h 420"/>
                <a:gd name="T28" fmla="*/ 47 w 361"/>
                <a:gd name="T29" fmla="*/ 73 h 420"/>
                <a:gd name="T30" fmla="*/ 65 w 361"/>
                <a:gd name="T31" fmla="*/ 71 h 420"/>
                <a:gd name="T32" fmla="*/ 72 w 361"/>
                <a:gd name="T33" fmla="*/ 62 h 420"/>
                <a:gd name="T34" fmla="*/ 65 w 361"/>
                <a:gd name="T35" fmla="*/ 50 h 420"/>
                <a:gd name="T36" fmla="*/ 73 w 361"/>
                <a:gd name="T37" fmla="*/ 35 h 420"/>
                <a:gd name="T38" fmla="*/ 73 w 361"/>
                <a:gd name="T39" fmla="*/ 9 h 420"/>
                <a:gd name="T40" fmla="*/ 88 w 361"/>
                <a:gd name="T41" fmla="*/ 3 h 420"/>
                <a:gd name="T42" fmla="*/ 110 w 361"/>
                <a:gd name="T43" fmla="*/ 16 h 420"/>
                <a:gd name="T44" fmla="*/ 141 w 361"/>
                <a:gd name="T45" fmla="*/ 21 h 420"/>
                <a:gd name="T46" fmla="*/ 159 w 361"/>
                <a:gd name="T47" fmla="*/ 0 h 420"/>
                <a:gd name="T48" fmla="*/ 183 w 361"/>
                <a:gd name="T49" fmla="*/ 19 h 420"/>
                <a:gd name="T50" fmla="*/ 172 w 361"/>
                <a:gd name="T51" fmla="*/ 25 h 420"/>
                <a:gd name="T52" fmla="*/ 160 w 361"/>
                <a:gd name="T53" fmla="*/ 43 h 420"/>
                <a:gd name="T54" fmla="*/ 141 w 361"/>
                <a:gd name="T55" fmla="*/ 50 h 420"/>
                <a:gd name="T56" fmla="*/ 137 w 361"/>
                <a:gd name="T57" fmla="*/ 54 h 420"/>
                <a:gd name="T58" fmla="*/ 152 w 361"/>
                <a:gd name="T59" fmla="*/ 64 h 420"/>
                <a:gd name="T60" fmla="*/ 186 w 361"/>
                <a:gd name="T61" fmla="*/ 50 h 420"/>
                <a:gd name="T62" fmla="*/ 241 w 361"/>
                <a:gd name="T63" fmla="*/ 71 h 420"/>
                <a:gd name="T64" fmla="*/ 248 w 361"/>
                <a:gd name="T65" fmla="*/ 118 h 420"/>
                <a:gd name="T66" fmla="*/ 225 w 361"/>
                <a:gd name="T67" fmla="*/ 118 h 420"/>
                <a:gd name="T68" fmla="*/ 223 w 361"/>
                <a:gd name="T69" fmla="*/ 132 h 420"/>
                <a:gd name="T70" fmla="*/ 235 w 361"/>
                <a:gd name="T71" fmla="*/ 152 h 420"/>
                <a:gd name="T72" fmla="*/ 225 w 361"/>
                <a:gd name="T73" fmla="*/ 164 h 420"/>
                <a:gd name="T74" fmla="*/ 237 w 361"/>
                <a:gd name="T75" fmla="*/ 181 h 420"/>
                <a:gd name="T76" fmla="*/ 218 w 361"/>
                <a:gd name="T77" fmla="*/ 204 h 420"/>
                <a:gd name="T78" fmla="*/ 211 w 361"/>
                <a:gd name="T79" fmla="*/ 193 h 420"/>
                <a:gd name="T80" fmla="*/ 183 w 361"/>
                <a:gd name="T81" fmla="*/ 261 h 420"/>
                <a:gd name="T82" fmla="*/ 180 w 361"/>
                <a:gd name="T83" fmla="*/ 271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1"/>
                <a:gd name="T127" fmla="*/ 0 h 420"/>
                <a:gd name="T128" fmla="*/ 361 w 361"/>
                <a:gd name="T129" fmla="*/ 420 h 4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dirty="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76" name="Freeform 35"/>
            <p:cNvSpPr/>
            <p:nvPr>
              <p:custDataLst>
                <p:tags r:id="rId36"/>
              </p:custDataLst>
            </p:nvPr>
          </p:nvSpPr>
          <p:spPr bwMode="auto">
            <a:xfrm>
              <a:off x="4057" y="3012"/>
              <a:ext cx="106" cy="210"/>
            </a:xfrm>
            <a:custGeom>
              <a:avLst/>
              <a:gdLst>
                <a:gd name="T0" fmla="*/ 0 w 152"/>
                <a:gd name="T1" fmla="*/ 101 h 313"/>
                <a:gd name="T2" fmla="*/ 0 w 152"/>
                <a:gd name="T3" fmla="*/ 134 h 313"/>
                <a:gd name="T4" fmla="*/ 7 w 152"/>
                <a:gd name="T5" fmla="*/ 169 h 313"/>
                <a:gd name="T6" fmla="*/ 28 w 152"/>
                <a:gd name="T7" fmla="*/ 182 h 313"/>
                <a:gd name="T8" fmla="*/ 41 w 152"/>
                <a:gd name="T9" fmla="*/ 209 h 313"/>
                <a:gd name="T10" fmla="*/ 49 w 152"/>
                <a:gd name="T11" fmla="*/ 169 h 313"/>
                <a:gd name="T12" fmla="*/ 69 w 152"/>
                <a:gd name="T13" fmla="*/ 146 h 313"/>
                <a:gd name="T14" fmla="*/ 105 w 152"/>
                <a:gd name="T15" fmla="*/ 44 h 313"/>
                <a:gd name="T16" fmla="*/ 105 w 152"/>
                <a:gd name="T17" fmla="*/ 11 h 313"/>
                <a:gd name="T18" fmla="*/ 86 w 152"/>
                <a:gd name="T19" fmla="*/ 0 h 313"/>
                <a:gd name="T20" fmla="*/ 52 w 152"/>
                <a:gd name="T21" fmla="*/ 14 h 313"/>
                <a:gd name="T22" fmla="*/ 0 w 152"/>
                <a:gd name="T23" fmla="*/ 101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3"/>
                <a:gd name="T38" fmla="*/ 152 w 15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77" name="Freeform 36"/>
            <p:cNvSpPr/>
            <p:nvPr>
              <p:custDataLst>
                <p:tags r:id="rId37"/>
              </p:custDataLst>
            </p:nvPr>
          </p:nvSpPr>
          <p:spPr bwMode="auto">
            <a:xfrm>
              <a:off x="3580" y="2077"/>
              <a:ext cx="436" cy="282"/>
            </a:xfrm>
            <a:custGeom>
              <a:avLst/>
              <a:gdLst>
                <a:gd name="T0" fmla="*/ 96 w 629"/>
                <a:gd name="T1" fmla="*/ 272 h 418"/>
                <a:gd name="T2" fmla="*/ 100 w 629"/>
                <a:gd name="T3" fmla="*/ 256 h 418"/>
                <a:gd name="T4" fmla="*/ 115 w 629"/>
                <a:gd name="T5" fmla="*/ 252 h 418"/>
                <a:gd name="T6" fmla="*/ 143 w 629"/>
                <a:gd name="T7" fmla="*/ 272 h 418"/>
                <a:gd name="T8" fmla="*/ 152 w 629"/>
                <a:gd name="T9" fmla="*/ 272 h 418"/>
                <a:gd name="T10" fmla="*/ 179 w 629"/>
                <a:gd name="T11" fmla="*/ 271 h 418"/>
                <a:gd name="T12" fmla="*/ 193 w 629"/>
                <a:gd name="T13" fmla="*/ 259 h 418"/>
                <a:gd name="T14" fmla="*/ 215 w 629"/>
                <a:gd name="T15" fmla="*/ 275 h 418"/>
                <a:gd name="T16" fmla="*/ 224 w 629"/>
                <a:gd name="T17" fmla="*/ 260 h 418"/>
                <a:gd name="T18" fmla="*/ 225 w 629"/>
                <a:gd name="T19" fmla="*/ 254 h 418"/>
                <a:gd name="T20" fmla="*/ 243 w 629"/>
                <a:gd name="T21" fmla="*/ 243 h 418"/>
                <a:gd name="T22" fmla="*/ 249 w 629"/>
                <a:gd name="T23" fmla="*/ 221 h 418"/>
                <a:gd name="T24" fmla="*/ 265 w 629"/>
                <a:gd name="T25" fmla="*/ 217 h 418"/>
                <a:gd name="T26" fmla="*/ 315 w 629"/>
                <a:gd name="T27" fmla="*/ 140 h 418"/>
                <a:gd name="T28" fmla="*/ 305 w 629"/>
                <a:gd name="T29" fmla="*/ 128 h 418"/>
                <a:gd name="T30" fmla="*/ 315 w 629"/>
                <a:gd name="T31" fmla="*/ 120 h 418"/>
                <a:gd name="T32" fmla="*/ 326 w 629"/>
                <a:gd name="T33" fmla="*/ 123 h 418"/>
                <a:gd name="T34" fmla="*/ 340 w 629"/>
                <a:gd name="T35" fmla="*/ 116 h 418"/>
                <a:gd name="T36" fmla="*/ 349 w 629"/>
                <a:gd name="T37" fmla="*/ 97 h 418"/>
                <a:gd name="T38" fmla="*/ 388 w 629"/>
                <a:gd name="T39" fmla="*/ 63 h 418"/>
                <a:gd name="T40" fmla="*/ 419 w 629"/>
                <a:gd name="T41" fmla="*/ 53 h 418"/>
                <a:gd name="T42" fmla="*/ 435 w 629"/>
                <a:gd name="T43" fmla="*/ 40 h 418"/>
                <a:gd name="T44" fmla="*/ 430 w 629"/>
                <a:gd name="T45" fmla="*/ 12 h 418"/>
                <a:gd name="T46" fmla="*/ 410 w 629"/>
                <a:gd name="T47" fmla="*/ 10 h 418"/>
                <a:gd name="T48" fmla="*/ 362 w 629"/>
                <a:gd name="T49" fmla="*/ 15 h 418"/>
                <a:gd name="T50" fmla="*/ 330 w 629"/>
                <a:gd name="T51" fmla="*/ 0 h 418"/>
                <a:gd name="T52" fmla="*/ 311 w 629"/>
                <a:gd name="T53" fmla="*/ 3 h 418"/>
                <a:gd name="T54" fmla="*/ 262 w 629"/>
                <a:gd name="T55" fmla="*/ 63 h 418"/>
                <a:gd name="T56" fmla="*/ 249 w 629"/>
                <a:gd name="T57" fmla="*/ 70 h 418"/>
                <a:gd name="T58" fmla="*/ 216 w 629"/>
                <a:gd name="T59" fmla="*/ 58 h 418"/>
                <a:gd name="T60" fmla="*/ 215 w 629"/>
                <a:gd name="T61" fmla="*/ 43 h 418"/>
                <a:gd name="T62" fmla="*/ 208 w 629"/>
                <a:gd name="T63" fmla="*/ 17 h 418"/>
                <a:gd name="T64" fmla="*/ 190 w 629"/>
                <a:gd name="T65" fmla="*/ 6 h 418"/>
                <a:gd name="T66" fmla="*/ 163 w 629"/>
                <a:gd name="T67" fmla="*/ 13 h 418"/>
                <a:gd name="T68" fmla="*/ 145 w 629"/>
                <a:gd name="T69" fmla="*/ 1 h 418"/>
                <a:gd name="T70" fmla="*/ 119 w 629"/>
                <a:gd name="T71" fmla="*/ 33 h 418"/>
                <a:gd name="T72" fmla="*/ 91 w 629"/>
                <a:gd name="T73" fmla="*/ 40 h 418"/>
                <a:gd name="T74" fmla="*/ 52 w 629"/>
                <a:gd name="T75" fmla="*/ 72 h 418"/>
                <a:gd name="T76" fmla="*/ 11 w 629"/>
                <a:gd name="T77" fmla="*/ 146 h 418"/>
                <a:gd name="T78" fmla="*/ 22 w 629"/>
                <a:gd name="T79" fmla="*/ 165 h 418"/>
                <a:gd name="T80" fmla="*/ 19 w 629"/>
                <a:gd name="T81" fmla="*/ 173 h 418"/>
                <a:gd name="T82" fmla="*/ 19 w 629"/>
                <a:gd name="T83" fmla="*/ 181 h 418"/>
                <a:gd name="T84" fmla="*/ 25 w 629"/>
                <a:gd name="T85" fmla="*/ 189 h 418"/>
                <a:gd name="T86" fmla="*/ 38 w 629"/>
                <a:gd name="T87" fmla="*/ 181 h 418"/>
                <a:gd name="T88" fmla="*/ 61 w 629"/>
                <a:gd name="T89" fmla="*/ 176 h 418"/>
                <a:gd name="T90" fmla="*/ 0 w 629"/>
                <a:gd name="T91" fmla="*/ 239 h 418"/>
                <a:gd name="T92" fmla="*/ 0 w 629"/>
                <a:gd name="T93" fmla="*/ 256 h 418"/>
                <a:gd name="T94" fmla="*/ 12 w 629"/>
                <a:gd name="T95" fmla="*/ 259 h 418"/>
                <a:gd name="T96" fmla="*/ 41 w 629"/>
                <a:gd name="T97" fmla="*/ 281 h 418"/>
                <a:gd name="T98" fmla="*/ 84 w 629"/>
                <a:gd name="T99" fmla="*/ 275 h 418"/>
                <a:gd name="T100" fmla="*/ 96 w 629"/>
                <a:gd name="T101" fmla="*/ 272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9"/>
                <a:gd name="T154" fmla="*/ 0 h 418"/>
                <a:gd name="T155" fmla="*/ 629 w 629"/>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sp>
          <p:nvSpPr>
            <p:cNvPr id="78" name="Freeform 37"/>
            <p:cNvSpPr>
              <a:spLocks noChangeAspect="1"/>
            </p:cNvSpPr>
            <p:nvPr>
              <p:custDataLst>
                <p:tags r:id="rId38"/>
              </p:custDataLst>
            </p:nvPr>
          </p:nvSpPr>
          <p:spPr bwMode="auto">
            <a:xfrm>
              <a:off x="2970" y="2565"/>
              <a:ext cx="343" cy="308"/>
            </a:xfrm>
            <a:custGeom>
              <a:avLst/>
              <a:gdLst>
                <a:gd name="T0" fmla="*/ 85 w 353"/>
                <a:gd name="T1" fmla="*/ 287 h 330"/>
                <a:gd name="T2" fmla="*/ 114 w 353"/>
                <a:gd name="T3" fmla="*/ 266 h 330"/>
                <a:gd name="T4" fmla="*/ 152 w 353"/>
                <a:gd name="T5" fmla="*/ 236 h 330"/>
                <a:gd name="T6" fmla="*/ 209 w 353"/>
                <a:gd name="T7" fmla="*/ 244 h 330"/>
                <a:gd name="T8" fmla="*/ 213 w 353"/>
                <a:gd name="T9" fmla="*/ 266 h 330"/>
                <a:gd name="T10" fmla="*/ 288 w 353"/>
                <a:gd name="T11" fmla="*/ 295 h 330"/>
                <a:gd name="T12" fmla="*/ 248 w 353"/>
                <a:gd name="T13" fmla="*/ 194 h 330"/>
                <a:gd name="T14" fmla="*/ 229 w 353"/>
                <a:gd name="T15" fmla="*/ 158 h 330"/>
                <a:gd name="T16" fmla="*/ 232 w 353"/>
                <a:gd name="T17" fmla="*/ 127 h 330"/>
                <a:gd name="T18" fmla="*/ 286 w 353"/>
                <a:gd name="T19" fmla="*/ 120 h 330"/>
                <a:gd name="T20" fmla="*/ 326 w 353"/>
                <a:gd name="T21" fmla="*/ 95 h 330"/>
                <a:gd name="T22" fmla="*/ 343 w 353"/>
                <a:gd name="T23" fmla="*/ 85 h 330"/>
                <a:gd name="T24" fmla="*/ 334 w 353"/>
                <a:gd name="T25" fmla="*/ 49 h 330"/>
                <a:gd name="T26" fmla="*/ 293 w 353"/>
                <a:gd name="T27" fmla="*/ 22 h 330"/>
                <a:gd name="T28" fmla="*/ 253 w 353"/>
                <a:gd name="T29" fmla="*/ 14 h 330"/>
                <a:gd name="T30" fmla="*/ 209 w 353"/>
                <a:gd name="T31" fmla="*/ 0 h 330"/>
                <a:gd name="T32" fmla="*/ 215 w 353"/>
                <a:gd name="T33" fmla="*/ 29 h 330"/>
                <a:gd name="T34" fmla="*/ 216 w 353"/>
                <a:gd name="T35" fmla="*/ 45 h 330"/>
                <a:gd name="T36" fmla="*/ 198 w 353"/>
                <a:gd name="T37" fmla="*/ 62 h 330"/>
                <a:gd name="T38" fmla="*/ 189 w 353"/>
                <a:gd name="T39" fmla="*/ 88 h 330"/>
                <a:gd name="T40" fmla="*/ 178 w 353"/>
                <a:gd name="T41" fmla="*/ 107 h 330"/>
                <a:gd name="T42" fmla="*/ 149 w 353"/>
                <a:gd name="T43" fmla="*/ 109 h 330"/>
                <a:gd name="T44" fmla="*/ 146 w 353"/>
                <a:gd name="T45" fmla="*/ 129 h 330"/>
                <a:gd name="T46" fmla="*/ 128 w 353"/>
                <a:gd name="T47" fmla="*/ 161 h 330"/>
                <a:gd name="T48" fmla="*/ 104 w 353"/>
                <a:gd name="T49" fmla="*/ 166 h 330"/>
                <a:gd name="T50" fmla="*/ 98 w 353"/>
                <a:gd name="T51" fmla="*/ 143 h 330"/>
                <a:gd name="T52" fmla="*/ 67 w 353"/>
                <a:gd name="T53" fmla="*/ 157 h 330"/>
                <a:gd name="T54" fmla="*/ 43 w 353"/>
                <a:gd name="T55" fmla="*/ 137 h 330"/>
                <a:gd name="T56" fmla="*/ 25 w 353"/>
                <a:gd name="T57" fmla="*/ 152 h 330"/>
                <a:gd name="T58" fmla="*/ 23 w 353"/>
                <a:gd name="T59" fmla="*/ 180 h 330"/>
                <a:gd name="T60" fmla="*/ 6 w 353"/>
                <a:gd name="T61" fmla="*/ 194 h 330"/>
                <a:gd name="T62" fmla="*/ 11 w 353"/>
                <a:gd name="T63" fmla="*/ 214 h 330"/>
                <a:gd name="T64" fmla="*/ 29 w 353"/>
                <a:gd name="T65" fmla="*/ 227 h 330"/>
                <a:gd name="T66" fmla="*/ 38 w 353"/>
                <a:gd name="T67" fmla="*/ 250 h 330"/>
                <a:gd name="T68" fmla="*/ 61 w 353"/>
                <a:gd name="T69" fmla="*/ 255 h 330"/>
                <a:gd name="T70" fmla="*/ 75 w 353"/>
                <a:gd name="T71" fmla="*/ 278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330"/>
                <a:gd name="T110" fmla="*/ 353 w 353"/>
                <a:gd name="T111" fmla="*/ 330 h 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a:solidFill>
                <a:schemeClr val="accent6">
                  <a:lumMod val="20000"/>
                  <a:lumOff val="80000"/>
                </a:schemeClr>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243840" eaLnBrk="1" hangingPunct="1"/>
              <a:endParaRPr lang="zh-CN" altLang="en-US" sz="960">
                <a:ln>
                  <a:solidFill>
                    <a:sysClr val="windowText" lastClr="000000"/>
                  </a:solidFill>
                </a:ln>
                <a:solidFill>
                  <a:sysClr val="windowText" lastClr="000000"/>
                </a:solidFill>
                <a:latin typeface="Arial" panose="020B0604020202020204"/>
                <a:ea typeface="微软雅黑" panose="020B0503020204020204" pitchFamily="34" charset="-122"/>
                <a:cs typeface="+mn-ea"/>
                <a:sym typeface="+mn-lt"/>
              </a:endParaRPr>
            </a:p>
          </p:txBody>
        </p:sp>
      </p:grpSp>
      <p:sp>
        <p:nvSpPr>
          <p:cNvPr id="4" name="标题 3"/>
          <p:cNvSpPr>
            <a:spLocks noGrp="1"/>
          </p:cNvSpPr>
          <p:nvPr>
            <p:ph type="title"/>
          </p:nvPr>
        </p:nvSpPr>
        <p:spPr>
          <a:xfrm>
            <a:off x="575310" y="548640"/>
            <a:ext cx="9310370" cy="504190"/>
          </a:xfrm>
        </p:spPr>
        <p:txBody>
          <a:bodyPr/>
          <a:lstStyle/>
          <a:p>
            <a:r>
              <a:rPr lang="zh-CN" altLang="en-US" sz="2800" dirty="0">
                <a:solidFill>
                  <a:schemeClr val="bg1"/>
                </a:solidFill>
              </a:rPr>
              <a:t>调研样本说明</a:t>
            </a:r>
            <a:endParaRPr lang="zh-CN" altLang="en-US" sz="2800" dirty="0">
              <a:solidFill>
                <a:schemeClr val="bg1"/>
              </a:solidFill>
            </a:endParaRPr>
          </a:p>
        </p:txBody>
      </p:sp>
      <p:sp>
        <p:nvSpPr>
          <p:cNvPr id="5" name="文本占位符 4"/>
          <p:cNvSpPr>
            <a:spLocks noGrp="1"/>
          </p:cNvSpPr>
          <p:nvPr>
            <p:ph type="body" sz="quarter" idx="10"/>
          </p:nvPr>
        </p:nvSpPr>
        <p:spPr>
          <a:xfrm>
            <a:off x="551815" y="1412875"/>
            <a:ext cx="7174230" cy="960755"/>
          </a:xfrm>
        </p:spPr>
        <p:txBody>
          <a:bodyPr>
            <a:normAutofit/>
          </a:bodyPr>
          <a:lstStyle/>
          <a:p>
            <a:pPr>
              <a:lnSpc>
                <a:spcPct val="150000"/>
              </a:lnSpc>
            </a:pPr>
            <a:r>
              <a:rPr lang="zh-CN" altLang="en-US" sz="1600" b="1" dirty="0">
                <a:solidFill>
                  <a:prstClr val="black"/>
                </a:solidFill>
                <a:latin typeface="Arial" panose="020B0604020202020204"/>
                <a:ea typeface="微软雅黑" panose="020B0503020204020204" pitchFamily="34" charset="-122"/>
                <a:cs typeface="+mn-ea"/>
                <a:sym typeface="+mn-lt"/>
              </a:rPr>
              <a:t>本调研共</a:t>
            </a:r>
            <a:r>
              <a:rPr lang="en-US" altLang="zh-CN" sz="1600" b="1" dirty="0">
                <a:solidFill>
                  <a:prstClr val="black"/>
                </a:solidFill>
                <a:latin typeface="Arial" panose="020B0604020202020204"/>
                <a:ea typeface="微软雅黑" panose="020B0503020204020204" pitchFamily="34" charset="-122"/>
                <a:cs typeface="+mn-ea"/>
                <a:sym typeface="+mn-lt"/>
              </a:rPr>
              <a:t>1014</a:t>
            </a:r>
            <a:r>
              <a:rPr lang="zh-CN" altLang="en-US" sz="1600" b="1" dirty="0">
                <a:solidFill>
                  <a:prstClr val="black"/>
                </a:solidFill>
                <a:latin typeface="Arial" panose="020B0604020202020204"/>
                <a:ea typeface="微软雅黑" panose="020B0503020204020204" pitchFamily="34" charset="-122"/>
                <a:cs typeface="+mn-ea"/>
                <a:sym typeface="+mn-lt"/>
              </a:rPr>
              <a:t>家企业参与调研，经筛选后有效样本</a:t>
            </a:r>
            <a:r>
              <a:rPr lang="en-US" sz="1600" b="1" dirty="0">
                <a:solidFill>
                  <a:prstClr val="black"/>
                </a:solidFill>
                <a:latin typeface="Arial" panose="020B0604020202020204"/>
                <a:ea typeface="微软雅黑" panose="020B0503020204020204" pitchFamily="34" charset="-122"/>
                <a:cs typeface="+mn-ea"/>
                <a:sym typeface="+mn-lt"/>
              </a:rPr>
              <a:t>955</a:t>
            </a:r>
            <a:r>
              <a:rPr lang="zh-CN" altLang="en-US" sz="1600" b="1" dirty="0">
                <a:solidFill>
                  <a:prstClr val="black"/>
                </a:solidFill>
                <a:latin typeface="Arial" panose="020B0604020202020204"/>
                <a:ea typeface="微软雅黑" panose="020B0503020204020204" pitchFamily="34" charset="-122"/>
                <a:cs typeface="+mn-ea"/>
                <a:sym typeface="+mn-lt"/>
              </a:rPr>
              <a:t>家。</a:t>
            </a:r>
            <a:endParaRPr lang="zh-CN" altLang="en-US" sz="1600" b="1" dirty="0">
              <a:solidFill>
                <a:prstClr val="black"/>
              </a:solidFill>
              <a:latin typeface="Arial" panose="020B0604020202020204"/>
              <a:ea typeface="微软雅黑" panose="020B0503020204020204" pitchFamily="34" charset="-122"/>
              <a:cs typeface="+mn-ea"/>
              <a:sym typeface="+mn-lt"/>
            </a:endParaRPr>
          </a:p>
          <a:p>
            <a:pPr>
              <a:lnSpc>
                <a:spcPct val="150000"/>
              </a:lnSpc>
            </a:pPr>
            <a:r>
              <a:rPr lang="zh-CN" altLang="en-US" sz="1600" dirty="0">
                <a:solidFill>
                  <a:prstClr val="black"/>
                </a:solidFill>
                <a:latin typeface="Arial" panose="020B0604020202020204"/>
                <a:ea typeface="微软雅黑" panose="020B0503020204020204" pitchFamily="34" charset="-122"/>
                <a:cs typeface="+mn-ea"/>
                <a:sym typeface="+mn-lt"/>
              </a:rPr>
              <a:t>调研对象：企业管理层、</a:t>
            </a:r>
            <a:r>
              <a:rPr lang="en-US" altLang="zh-CN" sz="1600" dirty="0">
                <a:solidFill>
                  <a:prstClr val="black"/>
                </a:solidFill>
                <a:latin typeface="Arial" panose="020B0604020202020204"/>
                <a:ea typeface="微软雅黑" panose="020B0503020204020204" pitchFamily="34" charset="-122"/>
                <a:cs typeface="+mn-ea"/>
                <a:sym typeface="+mn-lt"/>
              </a:rPr>
              <a:t>HR</a:t>
            </a:r>
            <a:r>
              <a:rPr lang="zh-CN" altLang="en-US" sz="1600" dirty="0">
                <a:solidFill>
                  <a:prstClr val="black"/>
                </a:solidFill>
                <a:latin typeface="Arial" panose="020B0604020202020204"/>
                <a:ea typeface="微软雅黑" panose="020B0503020204020204" pitchFamily="34" charset="-122"/>
                <a:cs typeface="+mn-ea"/>
                <a:sym typeface="+mn-lt"/>
              </a:rPr>
              <a:t>、</a:t>
            </a:r>
            <a:r>
              <a:rPr lang="en-US" altLang="zh-CN" sz="1600" dirty="0">
                <a:solidFill>
                  <a:prstClr val="black"/>
                </a:solidFill>
                <a:latin typeface="Arial" panose="020B0604020202020204"/>
                <a:ea typeface="微软雅黑" panose="020B0503020204020204" pitchFamily="34" charset="-122"/>
                <a:cs typeface="+mn-ea"/>
                <a:sym typeface="+mn-lt"/>
              </a:rPr>
              <a:t> </a:t>
            </a:r>
            <a:r>
              <a:rPr lang="zh-CN" altLang="en-US" sz="1600" dirty="0">
                <a:solidFill>
                  <a:prstClr val="black"/>
                </a:solidFill>
                <a:latin typeface="Arial" panose="020B0604020202020204"/>
                <a:ea typeface="微软雅黑" panose="020B0503020204020204" pitchFamily="34" charset="-122"/>
                <a:cs typeface="+mn-ea"/>
                <a:sym typeface="+mn-lt"/>
              </a:rPr>
              <a:t>行政负责人</a:t>
            </a:r>
            <a:endParaRPr lang="zh-CN" altLang="en-US" sz="1600" dirty="0">
              <a:solidFill>
                <a:prstClr val="black"/>
              </a:solidFill>
              <a:latin typeface="Arial" panose="020B0604020202020204"/>
              <a:ea typeface="微软雅黑" panose="020B0503020204020204" pitchFamily="34" charset="-122"/>
              <a:cs typeface="+mn-ea"/>
              <a:sym typeface="+mn-lt"/>
            </a:endParaRPr>
          </a:p>
        </p:txBody>
      </p:sp>
      <p:sp>
        <p:nvSpPr>
          <p:cNvPr id="3" name="灯片编号占位符 2"/>
          <p:cNvSpPr>
            <a:spLocks noGrp="1"/>
          </p:cNvSpPr>
          <p:nvPr>
            <p:ph type="sldNum" sz="quarter" idx="4"/>
            <p:custDataLst>
              <p:tags r:id="rId39"/>
            </p:custDataLst>
          </p:nvPr>
        </p:nvSpPr>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aphicFrame>
        <p:nvGraphicFramePr>
          <p:cNvPr id="79" name="图表 78"/>
          <p:cNvGraphicFramePr/>
          <p:nvPr/>
        </p:nvGraphicFramePr>
        <p:xfrm>
          <a:off x="7767955" y="2596515"/>
          <a:ext cx="3464560" cy="384048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0" name="图表 79"/>
          <p:cNvGraphicFramePr/>
          <p:nvPr/>
        </p:nvGraphicFramePr>
        <p:xfrm>
          <a:off x="784454" y="3153982"/>
          <a:ext cx="2765751" cy="3276778"/>
        </p:xfrm>
        <a:graphic>
          <a:graphicData uri="http://schemas.openxmlformats.org/drawingml/2006/chart">
            <c:chart xmlns:c="http://schemas.openxmlformats.org/drawingml/2006/chart" xmlns:r="http://schemas.openxmlformats.org/officeDocument/2006/relationships" r:id="rId2"/>
          </a:graphicData>
        </a:graphic>
      </p:graphicFrame>
      <p:sp>
        <p:nvSpPr>
          <p:cNvPr id="83" name="文本框 82"/>
          <p:cNvSpPr txBox="1"/>
          <p:nvPr/>
        </p:nvSpPr>
        <p:spPr>
          <a:xfrm>
            <a:off x="1584477" y="2520610"/>
            <a:ext cx="1165704" cy="289310"/>
          </a:xfrm>
          <a:prstGeom prst="rect">
            <a:avLst/>
          </a:prstGeom>
          <a:noFill/>
        </p:spPr>
        <p:txBody>
          <a:bodyPr wrap="none" rtlCol="0">
            <a:spAutoFit/>
          </a:bodyPr>
          <a:lstStyle/>
          <a:p>
            <a:pPr algn="ctr" defTabSz="243840"/>
            <a:r>
              <a:rPr lang="zh-CN" altLang="en-US" sz="1280" b="1" dirty="0">
                <a:solidFill>
                  <a:prstClr val="black"/>
                </a:solidFill>
                <a:latin typeface="Arial" panose="020B0604020202020204"/>
                <a:ea typeface="微软雅黑" panose="020B0503020204020204" pitchFamily="34" charset="-122"/>
                <a:cs typeface="+mn-ea"/>
                <a:sym typeface="+mn-lt"/>
              </a:rPr>
              <a:t>企业性质分布</a:t>
            </a:r>
            <a:endParaRPr lang="zh-CN" altLang="en-US" sz="1280" b="1" dirty="0">
              <a:solidFill>
                <a:prstClr val="black"/>
              </a:solidFill>
              <a:latin typeface="Arial" panose="020B0604020202020204"/>
              <a:ea typeface="微软雅黑" panose="020B0503020204020204" pitchFamily="34" charset="-122"/>
              <a:cs typeface="+mn-ea"/>
              <a:sym typeface="+mn-lt"/>
            </a:endParaRPr>
          </a:p>
        </p:txBody>
      </p:sp>
      <p:sp>
        <p:nvSpPr>
          <p:cNvPr id="86" name="文本框 85"/>
          <p:cNvSpPr txBox="1"/>
          <p:nvPr/>
        </p:nvSpPr>
        <p:spPr>
          <a:xfrm>
            <a:off x="9278995" y="2192353"/>
            <a:ext cx="1165704" cy="289310"/>
          </a:xfrm>
          <a:prstGeom prst="rect">
            <a:avLst/>
          </a:prstGeom>
          <a:noFill/>
        </p:spPr>
        <p:txBody>
          <a:bodyPr wrap="none" rtlCol="0">
            <a:spAutoFit/>
          </a:bodyPr>
          <a:lstStyle/>
          <a:p>
            <a:pPr algn="ctr" defTabSz="243840"/>
            <a:r>
              <a:rPr lang="zh-CN" altLang="en-US" sz="1280" b="1" dirty="0">
                <a:solidFill>
                  <a:prstClr val="black"/>
                </a:solidFill>
                <a:latin typeface="Arial" panose="020B0604020202020204"/>
                <a:ea typeface="微软雅黑" panose="020B0503020204020204" pitchFamily="34" charset="-122"/>
                <a:cs typeface="+mn-ea"/>
                <a:sym typeface="+mn-lt"/>
              </a:rPr>
              <a:t>企业行业分布</a:t>
            </a:r>
            <a:endParaRPr lang="zh-CN" altLang="en-US" sz="1280" b="1" dirty="0">
              <a:solidFill>
                <a:prstClr val="black"/>
              </a:solidFill>
              <a:latin typeface="Arial" panose="020B0604020202020204"/>
              <a:ea typeface="微软雅黑" panose="020B0503020204020204" pitchFamily="34" charset="-122"/>
              <a:cs typeface="+mn-ea"/>
              <a:sym typeface="+mn-lt"/>
            </a:endParaRPr>
          </a:p>
        </p:txBody>
      </p:sp>
      <p:graphicFrame>
        <p:nvGraphicFramePr>
          <p:cNvPr id="96" name="图表 95"/>
          <p:cNvGraphicFramePr/>
          <p:nvPr/>
        </p:nvGraphicFramePr>
        <p:xfrm>
          <a:off x="3934097" y="3153982"/>
          <a:ext cx="2765751" cy="3276778"/>
        </p:xfrm>
        <a:graphic>
          <a:graphicData uri="http://schemas.openxmlformats.org/drawingml/2006/chart">
            <c:chart xmlns:c="http://schemas.openxmlformats.org/drawingml/2006/chart" xmlns:r="http://schemas.openxmlformats.org/officeDocument/2006/relationships" r:id="rId3"/>
          </a:graphicData>
        </a:graphic>
      </p:graphicFrame>
      <p:sp>
        <p:nvSpPr>
          <p:cNvPr id="97" name="文本框 96"/>
          <p:cNvSpPr txBox="1"/>
          <p:nvPr/>
        </p:nvSpPr>
        <p:spPr>
          <a:xfrm>
            <a:off x="4722398" y="2521088"/>
            <a:ext cx="1165705" cy="289310"/>
          </a:xfrm>
          <a:prstGeom prst="rect">
            <a:avLst/>
          </a:prstGeom>
          <a:noFill/>
        </p:spPr>
        <p:txBody>
          <a:bodyPr wrap="none" rtlCol="0">
            <a:spAutoFit/>
          </a:bodyPr>
          <a:lstStyle/>
          <a:p>
            <a:pPr algn="ctr" defTabSz="243840"/>
            <a:r>
              <a:rPr lang="zh-CN" altLang="en-US" sz="1280" b="1" dirty="0">
                <a:solidFill>
                  <a:prstClr val="black"/>
                </a:solidFill>
                <a:latin typeface="Arial" panose="020B0604020202020204"/>
                <a:ea typeface="微软雅黑" panose="020B0503020204020204" pitchFamily="34" charset="-122"/>
                <a:cs typeface="+mn-ea"/>
                <a:sym typeface="+mn-lt"/>
              </a:rPr>
              <a:t>企业规模分布</a:t>
            </a:r>
            <a:endParaRPr lang="zh-CN" altLang="en-US" sz="1280" b="1" dirty="0">
              <a:solidFill>
                <a:prstClr val="black"/>
              </a:solidFill>
              <a:latin typeface="Arial" panose="020B0604020202020204"/>
              <a:ea typeface="微软雅黑" panose="020B0503020204020204" pitchFamily="34" charset="-122"/>
              <a:cs typeface="+mn-ea"/>
              <a:sym typeface="+mn-lt"/>
            </a:endParaRPr>
          </a:p>
        </p:txBody>
      </p:sp>
      <p:grpSp>
        <p:nvGrpSpPr>
          <p:cNvPr id="7" name="组合 6"/>
          <p:cNvGrpSpPr/>
          <p:nvPr/>
        </p:nvGrpSpPr>
        <p:grpSpPr>
          <a:xfrm>
            <a:off x="9669780" y="-99060"/>
            <a:ext cx="2345055" cy="1134745"/>
            <a:chOff x="14728" y="-43"/>
            <a:chExt cx="4058" cy="1963"/>
          </a:xfrm>
        </p:grpSpPr>
        <p:pic>
          <p:nvPicPr>
            <p:cNvPr id="8" name="图片 7" descr="研究院logo短版-反白"/>
            <p:cNvPicPr>
              <a:picLocks noChangeAspect="1"/>
            </p:cNvPicPr>
            <p:nvPr/>
          </p:nvPicPr>
          <p:blipFill>
            <a:blip r:embed="rId40"/>
            <a:stretch>
              <a:fillRect/>
            </a:stretch>
          </p:blipFill>
          <p:spPr>
            <a:xfrm>
              <a:off x="14728" y="-43"/>
              <a:ext cx="3879" cy="1963"/>
            </a:xfrm>
            <a:prstGeom prst="rect">
              <a:avLst/>
            </a:prstGeom>
          </p:spPr>
        </p:pic>
        <p:pic>
          <p:nvPicPr>
            <p:cNvPr id="9" name="图片 8" descr="GHRLIB logo新 V2-02长"/>
            <p:cNvPicPr>
              <a:picLocks noChangeAspect="1"/>
            </p:cNvPicPr>
            <p:nvPr/>
          </p:nvPicPr>
          <p:blipFill>
            <a:blip r:embed="rId41"/>
            <a:stretch>
              <a:fillRect/>
            </a:stretch>
          </p:blipFill>
          <p:spPr>
            <a:xfrm>
              <a:off x="17490" y="589"/>
              <a:ext cx="1296" cy="565"/>
            </a:xfrm>
            <a:prstGeom prst="rect">
              <a:avLst/>
            </a:prstGeom>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393825"/>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407670" y="189230"/>
            <a:ext cx="11351895" cy="1068705"/>
          </a:xfrm>
        </p:spPr>
        <p:txBody>
          <a:bodyPr/>
          <a:lstStyle/>
          <a:p>
            <a:pPr>
              <a:lnSpc>
                <a:spcPct val="130000"/>
              </a:lnSpc>
            </a:pPr>
            <a:r>
              <a:rPr 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案例</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sz="2800" b="1" dirty="0">
                <a:solidFill>
                  <a:schemeClr val="bg1"/>
                </a:solidFill>
                <a:latin typeface="微软雅黑" panose="020B0503020204020204" pitchFamily="34" charset="-122"/>
                <a:ea typeface="微软雅黑" panose="020B0503020204020204" pitchFamily="34" charset="-122"/>
              </a:rPr>
              <a:t>民企典型案例——某消费产业集团</a:t>
            </a:r>
            <a:endParaRPr sz="2800" b="1" dirty="0">
              <a:solidFill>
                <a:schemeClr val="bg1"/>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4294967295"/>
            <p:custDataLst>
              <p:tags r:id="rId1"/>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2"/>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
        <p:nvSpPr>
          <p:cNvPr id="10" name="文本框 9"/>
          <p:cNvSpPr txBox="1"/>
          <p:nvPr/>
        </p:nvSpPr>
        <p:spPr>
          <a:xfrm>
            <a:off x="469265" y="1864995"/>
            <a:ext cx="6039485" cy="306705"/>
          </a:xfrm>
          <a:prstGeom prst="rect">
            <a:avLst/>
          </a:prstGeom>
          <a:noFill/>
        </p:spPr>
        <p:txBody>
          <a:bodyPr wrap="square" rtlCol="0">
            <a:spAutoFit/>
          </a:bodyPr>
          <a:lstStyle>
            <a:defPPr>
              <a:defRPr lang="en-US"/>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1400" dirty="0"/>
              <a:t>人力资源数字化转型的特色实践：</a:t>
            </a:r>
            <a:endParaRPr lang="zh-CN" altLang="en-US" sz="1400" dirty="0"/>
          </a:p>
        </p:txBody>
      </p:sp>
      <p:sp>
        <p:nvSpPr>
          <p:cNvPr id="6" name="文本框 5"/>
          <p:cNvSpPr txBox="1"/>
          <p:nvPr/>
        </p:nvSpPr>
        <p:spPr>
          <a:xfrm>
            <a:off x="469265" y="2143125"/>
            <a:ext cx="11021695" cy="922020"/>
          </a:xfrm>
          <a:prstGeom prst="rect">
            <a:avLst/>
          </a:prstGeom>
          <a:noFill/>
        </p:spPr>
        <p:txBody>
          <a:bodyPr wrap="square" rtlCol="0">
            <a:spAutoFit/>
          </a:bodyPr>
          <a:p>
            <a:pPr marL="171450" indent="-171450">
              <a:lnSpc>
                <a:spcPct val="150000"/>
              </a:lnSpc>
              <a:buClrTx/>
              <a:buSzTx/>
              <a:buFont typeface="Wingdings" panose="05000000000000000000" charset="0"/>
              <a:buChar char="l"/>
            </a:pPr>
            <a:r>
              <a:rPr lang="zh-CN" altLang="en-US" sz="1200" b="1" i="1" dirty="0">
                <a:solidFill>
                  <a:srgbClr val="F88B17"/>
                </a:solidFill>
                <a:sym typeface="+mn-ea"/>
              </a:rPr>
              <a:t>高度关注员工体验，打造贯穿员工职业生命全旅程的无微不至的数字化体验：</a:t>
            </a:r>
            <a:endParaRPr lang="zh-CN" altLang="en-US" sz="1200" b="1" i="1" dirty="0">
              <a:solidFill>
                <a:srgbClr val="F88B17"/>
              </a:solidFill>
              <a:sym typeface="+mn-ea"/>
            </a:endParaRPr>
          </a:p>
          <a:p>
            <a:pPr indent="0" algn="l">
              <a:lnSpc>
                <a:spcPct val="150000"/>
              </a:lnSpc>
              <a:buClrTx/>
              <a:buSzTx/>
              <a:buFont typeface="Wingdings" panose="05000000000000000000" charset="0"/>
              <a:buNone/>
            </a:pPr>
            <a:r>
              <a:rPr lang="zh-CN" altLang="en-US" sz="1200" dirty="0">
                <a:solidFill>
                  <a:schemeClr val="dk1"/>
                </a:solidFill>
                <a:latin typeface="微软雅黑" panose="020B0503020204020204" pitchFamily="34" charset="-122"/>
                <a:sym typeface="+mn-ea"/>
              </a:rPr>
              <a:t>该集团在员工体验数字化方面的探索在中国企业中当之无愧属于前列，是员工体验数字化实践的标杆企业，自研能力强，人力资源各模块的数字化应用高效集成在协同平台上（钉钉）。全旅程数字化体验、员工关怀全场景、员工关怀无微不至是其员工体验数字化的突出特征：</a:t>
            </a:r>
            <a:endParaRPr lang="zh-CN" altLang="en-US" sz="1200" dirty="0">
              <a:solidFill>
                <a:schemeClr val="dk1"/>
              </a:solidFill>
              <a:latin typeface="微软雅黑" panose="020B0503020204020204" pitchFamily="34" charset="-122"/>
            </a:endParaRPr>
          </a:p>
        </p:txBody>
      </p:sp>
      <p:grpSp>
        <p:nvGrpSpPr>
          <p:cNvPr id="7" name="组合 6"/>
          <p:cNvGrpSpPr/>
          <p:nvPr/>
        </p:nvGrpSpPr>
        <p:grpSpPr>
          <a:xfrm>
            <a:off x="8084820" y="3413125"/>
            <a:ext cx="3632200" cy="2984500"/>
            <a:chOff x="12975" y="5250"/>
            <a:chExt cx="5720" cy="4700"/>
          </a:xfrm>
        </p:grpSpPr>
        <p:sp>
          <p:nvSpPr>
            <p:cNvPr id="101" name="文本框 100"/>
            <p:cNvSpPr txBox="1"/>
            <p:nvPr/>
          </p:nvSpPr>
          <p:spPr>
            <a:xfrm>
              <a:off x="12975" y="5507"/>
              <a:ext cx="5720" cy="4142"/>
            </a:xfrm>
            <a:prstGeom prst="rect">
              <a:avLst/>
            </a:prstGeom>
            <a:solidFill>
              <a:srgbClr val="FFDF6A"/>
            </a:solidFill>
            <a:ln w="9525">
              <a:noFill/>
            </a:ln>
          </p:spPr>
          <p:txBody>
            <a:bodyPr wrap="square">
              <a:spAutoFit/>
            </a:bodyPr>
            <a:p>
              <a:pPr indent="0" algn="l">
                <a:lnSpc>
                  <a:spcPct val="150000"/>
                </a:lnSpc>
                <a:buClrTx/>
                <a:buSzTx/>
                <a:buFont typeface="Wingdings" panose="05000000000000000000" charset="0"/>
                <a:buNone/>
              </a:pPr>
              <a:endParaRPr lang="zh-CN" altLang="en-US" sz="1100" b="0" dirty="0">
                <a:solidFill>
                  <a:schemeClr val="dk1"/>
                </a:solidFill>
                <a:latin typeface="宋体" panose="02010600030101010101" pitchFamily="2" charset="-122"/>
                <a:ea typeface="宋体" panose="02010600030101010101" pitchFamily="2" charset="-122"/>
              </a:endParaRPr>
            </a:p>
            <a:p>
              <a:pPr indent="0" algn="l">
                <a:lnSpc>
                  <a:spcPct val="150000"/>
                </a:lnSpc>
                <a:buClrTx/>
                <a:buSzTx/>
                <a:buFont typeface="Wingdings" panose="05000000000000000000" charset="0"/>
                <a:buNone/>
              </a:pPr>
              <a:r>
                <a:rPr lang="en-US" altLang="zh-CN" sz="1100" b="0" dirty="0">
                  <a:solidFill>
                    <a:schemeClr val="dk1"/>
                  </a:solidFill>
                  <a:latin typeface="宋体" panose="02010600030101010101" pitchFamily="2" charset="-122"/>
                  <a:ea typeface="宋体" panose="02010600030101010101" pitchFamily="2" charset="-122"/>
                </a:rPr>
                <a:t>     </a:t>
              </a:r>
              <a:r>
                <a:rPr lang="zh-CN" altLang="en-US" sz="1100" b="0" dirty="0">
                  <a:solidFill>
                    <a:schemeClr val="dk1"/>
                  </a:solidFill>
                  <a:latin typeface="宋体" panose="02010600030101010101" pitchFamily="2" charset="-122"/>
                  <a:ea typeface="宋体" panose="02010600030101010101" pitchFamily="2" charset="-122"/>
                </a:rPr>
                <a:t>从外部环境、国家的要求，数字化是一种非常强有力的趋势，如果不做这个，可能组织、企业在这次浪潮中就被淘汰或者落后。从实际的收益角度来讲，面对非常复杂的结构，光靠人肯定不行，得有数字化的工具，快速的实现上传下达，快速的提升效能，让</a:t>
              </a:r>
              <a:r>
                <a:rPr lang="zh-CN" sz="1100" b="0" dirty="0">
                  <a:solidFill>
                    <a:schemeClr val="dk1"/>
                  </a:solidFill>
                  <a:latin typeface="宋体" panose="02010600030101010101" pitchFamily="2" charset="-122"/>
                  <a:ea typeface="宋体" panose="02010600030101010101" pitchFamily="2" charset="-122"/>
                </a:rPr>
                <a:t>集团的</a:t>
              </a:r>
              <a:r>
                <a:rPr lang="zh-CN" altLang="en-US" sz="1100" b="0" dirty="0">
                  <a:solidFill>
                    <a:schemeClr val="dk1"/>
                  </a:solidFill>
                  <a:latin typeface="宋体" panose="02010600030101010101" pitchFamily="2" charset="-122"/>
                  <a:ea typeface="宋体" panose="02010600030101010101" pitchFamily="2" charset="-122"/>
                </a:rPr>
                <a:t>每一家生态企业都成为有机体的细胞或者组织，数字化的手段就类似于人体的神经系统，就是你在头部的指令能快速的下达到四肢，让它完成一些动作。</a:t>
              </a:r>
              <a:endParaRPr lang="en-US" altLang="zh-CN" sz="1100" b="0" dirty="0">
                <a:solidFill>
                  <a:schemeClr val="dk1"/>
                </a:solidFill>
                <a:latin typeface="宋体" panose="02010600030101010101" pitchFamily="2" charset="-122"/>
                <a:ea typeface="宋体" panose="02010600030101010101" pitchFamily="2" charset="-122"/>
              </a:endParaRPr>
            </a:p>
            <a:p>
              <a:pPr indent="0" algn="r">
                <a:lnSpc>
                  <a:spcPct val="150000"/>
                </a:lnSpc>
                <a:buClrTx/>
                <a:buSzTx/>
                <a:buFont typeface="Wingdings" panose="05000000000000000000" charset="0"/>
                <a:buNone/>
              </a:pPr>
              <a:endParaRPr lang="zh-CN" altLang="en-US" sz="1100" b="0" dirty="0">
                <a:solidFill>
                  <a:schemeClr val="dk1"/>
                </a:solidFill>
                <a:latin typeface="微软雅黑" panose="020B0503020204020204" pitchFamily="34" charset="-122"/>
              </a:endParaRPr>
            </a:p>
          </p:txBody>
        </p:sp>
        <p:sp>
          <p:nvSpPr>
            <p:cNvPr id="12" name="文本框 11"/>
            <p:cNvSpPr txBox="1"/>
            <p:nvPr/>
          </p:nvSpPr>
          <p:spPr>
            <a:xfrm>
              <a:off x="13074" y="5250"/>
              <a:ext cx="648" cy="1452"/>
            </a:xfrm>
            <a:prstGeom prst="rect">
              <a:avLst/>
            </a:prstGeom>
            <a:noFill/>
          </p:spPr>
          <p:txBody>
            <a:bodyPr wrap="none" rtlCol="0">
              <a:spAutoFit/>
            </a:bodyPr>
            <a:p>
              <a:pPr indent="0" algn="l">
                <a:lnSpc>
                  <a:spcPct val="150000"/>
                </a:lnSpc>
                <a:buClrTx/>
                <a:buSzTx/>
                <a:buFont typeface="Wingdings" panose="05000000000000000000" charset="0"/>
                <a:buNone/>
              </a:pPr>
              <a:r>
                <a:rPr lang="en-US" altLang="zh-CN" sz="3600" b="1" dirty="0">
                  <a:solidFill>
                    <a:schemeClr val="dk1"/>
                  </a:solidFill>
                  <a:latin typeface="+mj-lt"/>
                  <a:cs typeface="+mj-lt"/>
                  <a:sym typeface="+mn-ea"/>
                </a:rPr>
                <a:t>“</a:t>
              </a:r>
              <a:endParaRPr lang="en-US" altLang="zh-CN" sz="3600" b="1" dirty="0">
                <a:solidFill>
                  <a:schemeClr val="dk1"/>
                </a:solidFill>
                <a:latin typeface="+mj-lt"/>
                <a:cs typeface="+mj-lt"/>
                <a:sym typeface="+mn-ea"/>
              </a:endParaRPr>
            </a:p>
          </p:txBody>
        </p:sp>
        <p:sp>
          <p:nvSpPr>
            <p:cNvPr id="8" name="文本框 7"/>
            <p:cNvSpPr txBox="1"/>
            <p:nvPr/>
          </p:nvSpPr>
          <p:spPr>
            <a:xfrm>
              <a:off x="16822" y="8498"/>
              <a:ext cx="489" cy="1452"/>
            </a:xfrm>
            <a:prstGeom prst="rect">
              <a:avLst/>
            </a:prstGeom>
            <a:noFill/>
          </p:spPr>
          <p:txBody>
            <a:bodyPr wrap="square" rtlCol="0">
              <a:spAutoFit/>
            </a:bodyPr>
            <a:p>
              <a:pPr indent="0" algn="l">
                <a:lnSpc>
                  <a:spcPct val="150000"/>
                </a:lnSpc>
                <a:buClrTx/>
                <a:buSzTx/>
                <a:buFont typeface="Wingdings" panose="05000000000000000000" charset="0"/>
                <a:buNone/>
              </a:pPr>
              <a:r>
                <a:rPr lang="en-US" altLang="zh-CN" sz="3600" b="1" dirty="0">
                  <a:solidFill>
                    <a:schemeClr val="dk1"/>
                  </a:solidFill>
                  <a:latin typeface="+mj-lt"/>
                  <a:cs typeface="+mj-lt"/>
                  <a:sym typeface="+mn-ea"/>
                </a:rPr>
                <a:t>”</a:t>
              </a:r>
              <a:endParaRPr lang="en-US" altLang="zh-CN" sz="3600" b="1" dirty="0">
                <a:solidFill>
                  <a:schemeClr val="dk1"/>
                </a:solidFill>
                <a:latin typeface="+mj-lt"/>
                <a:cs typeface="+mj-lt"/>
                <a:sym typeface="+mn-ea"/>
              </a:endParaRPr>
            </a:p>
          </p:txBody>
        </p:sp>
      </p:grpSp>
      <p:sp>
        <p:nvSpPr>
          <p:cNvPr id="9" name="文本框 8"/>
          <p:cNvSpPr txBox="1"/>
          <p:nvPr/>
        </p:nvSpPr>
        <p:spPr>
          <a:xfrm>
            <a:off x="469265" y="3140710"/>
            <a:ext cx="6419850" cy="3138170"/>
          </a:xfrm>
          <a:prstGeom prst="rect">
            <a:avLst/>
          </a:prstGeom>
          <a:noFill/>
        </p:spPr>
        <p:txBody>
          <a:bodyPr wrap="square" rtlCol="0" anchor="t" anchorCtr="0">
            <a:spAutoFit/>
          </a:bodyPr>
          <a:p>
            <a:pPr marL="171450" indent="-171450" algn="l">
              <a:lnSpc>
                <a:spcPct val="150000"/>
              </a:lnSpc>
              <a:buClrTx/>
              <a:buSzTx/>
              <a:buFont typeface="Arial" panose="020B0604020202020204" pitchFamily="34" charset="0"/>
              <a:buChar char="•"/>
            </a:pPr>
            <a:r>
              <a:rPr lang="zh-CN" altLang="en-US" sz="1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全旅程</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：数字化手段不仅贯穿员工从入职到离职的每一个环节，还向前延伸到入职前一个月的员工体验设计，向后拓展至离职人员的运营维护，真正做到全旅程，每个环节都有各自对应的数字化工具，如</a:t>
            </a:r>
            <a:r>
              <a:rPr 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预入职管理的</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小程序、离职人员运营的社群、薪酬福利工具、</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OKR</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等，都和钉钉、HR、OA、财务等数字化平台打通，方便员工使用</a:t>
            </a:r>
            <a:endPar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ct val="150000"/>
              </a:lnSpc>
              <a:buClrTx/>
              <a:buSzTx/>
              <a:buFont typeface="Arial" panose="020B0604020202020204" pitchFamily="34" charset="0"/>
              <a:buChar char="•"/>
            </a:pPr>
            <a:r>
              <a:rPr lang="zh-CN" altLang="en-US" sz="1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全场景</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：除了员工在公司的成长，他们也关注员工生活的衣食住行，利用集团生态，在相亲度假、蜜月旅游、健康医疗、育儿、养老等板块均能给员工及其家人提供关怀</a:t>
            </a:r>
            <a:endPar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Tx/>
              <a:buSzTx/>
              <a:buFont typeface="Arial" panose="020B0604020202020204" pitchFamily="34" charset="0"/>
              <a:buChar char="•"/>
            </a:pPr>
            <a:r>
              <a:rPr lang="zh-CN" altLang="en-US" sz="1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关怀无微不至</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：该集团非常看重细节处的关怀和体验，并以此驱动自身员工体验平台的迭代，真正做到以人为中心的数字化体验。以员工生日场景为例，他们打造了类似</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微信朋友圈</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生日祝福平台</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，在员工生日前一天系统会向其上级推送可编辑的祝福模板，生日当天员工生日动态会出现在</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朋友圈</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，同事可以给寿星祝福、点赞、评论互动，让员工在生日当天收获满满的祝福和感动。</a:t>
            </a:r>
            <a:endPar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灰度收集 (92)"/>
          <p:cNvPicPr>
            <a:picLocks noChangeAspect="1"/>
          </p:cNvPicPr>
          <p:nvPr/>
        </p:nvPicPr>
        <p:blipFill>
          <a:blip r:embed="rId1">
            <a:grayscl/>
          </a:blip>
          <a:stretch>
            <a:fillRect/>
          </a:stretch>
        </p:blipFill>
        <p:spPr>
          <a:xfrm>
            <a:off x="0" y="0"/>
            <a:ext cx="12191365" cy="6857365"/>
          </a:xfrm>
          <a:prstGeom prst="rect">
            <a:avLst/>
          </a:prstGeom>
        </p:spPr>
      </p:pic>
      <p:sp>
        <p:nvSpPr>
          <p:cNvPr id="8" name="矩形 7"/>
          <p:cNvSpPr/>
          <p:nvPr/>
        </p:nvSpPr>
        <p:spPr>
          <a:xfrm>
            <a:off x="0" y="0"/>
            <a:ext cx="8764905" cy="685800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文本框 3"/>
          <p:cNvSpPr txBox="1"/>
          <p:nvPr/>
        </p:nvSpPr>
        <p:spPr>
          <a:xfrm>
            <a:off x="983615" y="1772285"/>
            <a:ext cx="7530465" cy="2675255"/>
          </a:xfrm>
          <a:prstGeom prst="rect">
            <a:avLst/>
          </a:prstGeom>
          <a:noFill/>
        </p:spPr>
        <p:txBody>
          <a:bodyPr wrap="square" rtlCol="0">
            <a:spAutoFit/>
            <a:scene3d>
              <a:camera prst="orthographicFront"/>
              <a:lightRig rig="threePt" dir="t"/>
            </a:scene3d>
            <a:sp3d contourW="12700"/>
          </a:bodyPr>
          <a:p>
            <a:pPr algn="l">
              <a:lnSpc>
                <a:spcPct val="140000"/>
              </a:lnSpc>
              <a:spcBef>
                <a:spcPts val="0"/>
              </a:spcBef>
              <a:spcAft>
                <a:spcPts val="0"/>
              </a:spcAft>
              <a:defRPr/>
            </a:pPr>
            <a:endParaRPr lang="zh-CN" altLang="en-US" dirty="0">
              <a:solidFill>
                <a:schemeClr val="bg1"/>
              </a:solidFill>
              <a:latin typeface="微软雅黑" panose="020B0503020204020204" pitchFamily="34" charset="-122"/>
              <a:ea typeface="微软雅黑" panose="020B0503020204020204" pitchFamily="34" charset="-122"/>
            </a:endParaRPr>
          </a:p>
          <a:p>
            <a:pPr algn="l">
              <a:lnSpc>
                <a:spcPct val="140000"/>
              </a:lnSpc>
              <a:spcBef>
                <a:spcPts val="0"/>
              </a:spcBef>
              <a:spcAft>
                <a:spcPts val="0"/>
              </a:spcAft>
              <a:defRPr/>
            </a:pPr>
            <a:r>
              <a:rPr lang="zh-CN" altLang="en-US" sz="1400" dirty="0">
                <a:solidFill>
                  <a:schemeClr val="bg1"/>
                </a:solidFill>
                <a:latin typeface="微软雅黑" panose="020B0503020204020204" pitchFamily="34" charset="-122"/>
                <a:ea typeface="微软雅黑" panose="020B0503020204020204" pitchFamily="34" charset="-122"/>
              </a:rPr>
              <a:t>一言以蔽之，</a:t>
            </a:r>
            <a:endParaRPr lang="zh-CN" altLang="en-US" sz="1400" dirty="0">
              <a:solidFill>
                <a:schemeClr val="bg1"/>
              </a:solidFill>
              <a:latin typeface="微软雅黑" panose="020B0503020204020204" pitchFamily="34" charset="-122"/>
              <a:ea typeface="微软雅黑" panose="020B0503020204020204" pitchFamily="34" charset="-122"/>
            </a:endParaRPr>
          </a:p>
          <a:p>
            <a:pPr algn="l">
              <a:lnSpc>
                <a:spcPct val="140000"/>
              </a:lnSpc>
              <a:spcBef>
                <a:spcPts val="0"/>
              </a:spcBef>
              <a:spcAft>
                <a:spcPts val="0"/>
              </a:spcAft>
              <a:defRPr/>
            </a:pPr>
            <a:r>
              <a:rPr lang="zh-CN" altLang="en-US" sz="4400" dirty="0">
                <a:solidFill>
                  <a:schemeClr val="bg1"/>
                </a:solidFill>
                <a:latin typeface="微软雅黑" panose="020B0503020204020204" pitchFamily="34" charset="-122"/>
                <a:ea typeface="微软雅黑" panose="020B0503020204020204" pitchFamily="34" charset="-122"/>
              </a:rPr>
              <a:t>人力资源的数字化，</a:t>
            </a:r>
            <a:endParaRPr lang="zh-CN" altLang="en-US" sz="4400" dirty="0">
              <a:solidFill>
                <a:schemeClr val="bg1"/>
              </a:solidFill>
              <a:latin typeface="微软雅黑" panose="020B0503020204020204" pitchFamily="34" charset="-122"/>
              <a:ea typeface="微软雅黑" panose="020B0503020204020204" pitchFamily="34" charset="-122"/>
            </a:endParaRPr>
          </a:p>
          <a:p>
            <a:pPr algn="l">
              <a:lnSpc>
                <a:spcPct val="140000"/>
              </a:lnSpc>
              <a:spcBef>
                <a:spcPts val="0"/>
              </a:spcBef>
              <a:spcAft>
                <a:spcPts val="0"/>
              </a:spcAft>
              <a:defRPr/>
            </a:pPr>
            <a:r>
              <a:rPr lang="zh-CN" altLang="en-US" sz="4400" dirty="0">
                <a:solidFill>
                  <a:schemeClr val="bg1"/>
                </a:solidFill>
                <a:latin typeface="微软雅黑" panose="020B0503020204020204" pitchFamily="34" charset="-122"/>
                <a:ea typeface="微软雅黑" panose="020B0503020204020204" pitchFamily="34" charset="-122"/>
              </a:rPr>
              <a:t>是</a:t>
            </a:r>
            <a:r>
              <a:rPr lang="zh-CN" altLang="en-US" sz="4400" b="1" dirty="0">
                <a:solidFill>
                  <a:schemeClr val="bg1"/>
                </a:solidFill>
                <a:effectLst/>
                <a:latin typeface="微软雅黑" panose="020B0503020204020204" pitchFamily="34" charset="-122"/>
                <a:ea typeface="微软雅黑" panose="020B0503020204020204" pitchFamily="34" charset="-122"/>
              </a:rPr>
              <a:t>以人为中心的数字化</a:t>
            </a:r>
            <a:endParaRPr lang="zh-CN" altLang="en-US" sz="4400" b="1" dirty="0">
              <a:solidFill>
                <a:schemeClr val="bg1"/>
              </a:solidFill>
              <a:effectLst/>
              <a:latin typeface="微软雅黑" panose="020B0503020204020204" pitchFamily="34" charset="-122"/>
              <a:ea typeface="微软雅黑" panose="020B0503020204020204" pitchFamily="34" charset="-122"/>
            </a:endParaRPr>
          </a:p>
        </p:txBody>
      </p:sp>
      <p:grpSp>
        <p:nvGrpSpPr>
          <p:cNvPr id="16" name="组合 15"/>
          <p:cNvGrpSpPr/>
          <p:nvPr/>
        </p:nvGrpSpPr>
        <p:grpSpPr>
          <a:xfrm>
            <a:off x="9264015" y="-27305"/>
            <a:ext cx="2665095" cy="1245870"/>
            <a:chOff x="14589" y="-43"/>
            <a:chExt cx="4197" cy="1962"/>
          </a:xfrm>
        </p:grpSpPr>
        <p:pic>
          <p:nvPicPr>
            <p:cNvPr id="13" name="图片 12" descr="研究院logo短版-反白"/>
            <p:cNvPicPr>
              <a:picLocks noChangeAspect="1"/>
            </p:cNvPicPr>
            <p:nvPr/>
          </p:nvPicPr>
          <p:blipFill>
            <a:blip r:embed="rId2"/>
            <a:stretch>
              <a:fillRect/>
            </a:stretch>
          </p:blipFill>
          <p:spPr>
            <a:xfrm>
              <a:off x="14589"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灰度收集 (92)"/>
          <p:cNvPicPr>
            <a:picLocks noChangeAspect="1"/>
          </p:cNvPicPr>
          <p:nvPr/>
        </p:nvPicPr>
        <p:blipFill>
          <a:blip r:embed="rId1">
            <a:grayscl/>
          </a:blip>
          <a:stretch>
            <a:fillRect/>
          </a:stretch>
        </p:blipFill>
        <p:spPr>
          <a:xfrm>
            <a:off x="0" y="0"/>
            <a:ext cx="12191365" cy="6838950"/>
          </a:xfrm>
          <a:prstGeom prst="rect">
            <a:avLst/>
          </a:prstGeom>
        </p:spPr>
      </p:pic>
      <p:sp>
        <p:nvSpPr>
          <p:cNvPr id="8" name="矩形 7"/>
          <p:cNvSpPr/>
          <p:nvPr/>
        </p:nvSpPr>
        <p:spPr>
          <a:xfrm>
            <a:off x="0" y="0"/>
            <a:ext cx="1221613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15" name="文本框 14"/>
          <p:cNvSpPr txBox="1"/>
          <p:nvPr/>
        </p:nvSpPr>
        <p:spPr>
          <a:xfrm>
            <a:off x="4057015" y="2204085"/>
            <a:ext cx="4027170" cy="1337945"/>
          </a:xfrm>
          <a:prstGeom prst="rect">
            <a:avLst/>
          </a:prstGeom>
          <a:noFill/>
        </p:spPr>
        <p:txBody>
          <a:bodyPr wrap="square" rtlCol="0">
            <a:spAutoFit/>
            <a:scene3d>
              <a:camera prst="orthographicFront"/>
              <a:lightRig rig="threePt" dir="t"/>
            </a:scene3d>
            <a:sp3d contourW="12700"/>
          </a:bodyPr>
          <a:lstStyle/>
          <a:p>
            <a:pPr algn="dist">
              <a:lnSpc>
                <a:spcPct val="150000"/>
              </a:lnSpc>
              <a:spcBef>
                <a:spcPts val="0"/>
              </a:spcBef>
              <a:spcAft>
                <a:spcPts val="0"/>
              </a:spcAft>
              <a:defRPr/>
            </a:pPr>
            <a:r>
              <a:rPr lang="zh-CN" altLang="en-US" sz="5400" kern="0" dirty="0">
                <a:solidFill>
                  <a:schemeClr val="bg1"/>
                </a:solidFill>
                <a:uFillTx/>
                <a:latin typeface="微软雅黑" panose="020B0503020204020204" pitchFamily="34" charset="-122"/>
                <a:ea typeface="微软雅黑" panose="020B0503020204020204" pitchFamily="34" charset="-122"/>
                <a:sym typeface="+mn-ea"/>
              </a:rPr>
              <a:t>感谢阅读</a:t>
            </a:r>
            <a:endParaRPr lang="zh-CN" altLang="en-US" sz="5400" kern="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2" name="矩形 1"/>
          <p:cNvSpPr/>
          <p:nvPr/>
        </p:nvSpPr>
        <p:spPr>
          <a:xfrm rot="5400000" flipH="1">
            <a:off x="5992495" y="3404235"/>
            <a:ext cx="76200" cy="876935"/>
          </a:xfrm>
          <a:prstGeom prst="rect">
            <a:avLst/>
          </a:prstGeom>
          <a:solidFill>
            <a:schemeClr val="bg1"/>
          </a:solidFill>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grpSp>
        <p:nvGrpSpPr>
          <p:cNvPr id="16" name="组合 15"/>
          <p:cNvGrpSpPr/>
          <p:nvPr/>
        </p:nvGrpSpPr>
        <p:grpSpPr>
          <a:xfrm>
            <a:off x="3720771" y="3790315"/>
            <a:ext cx="3665545" cy="1670050"/>
            <a:chOff x="14308" y="-43"/>
            <a:chExt cx="4310" cy="1963"/>
          </a:xfrm>
        </p:grpSpPr>
        <p:pic>
          <p:nvPicPr>
            <p:cNvPr id="13" name="图片 12" descr="研究院logo短版-反白"/>
            <p:cNvPicPr>
              <a:picLocks noChangeAspect="1"/>
            </p:cNvPicPr>
            <p:nvPr/>
          </p:nvPicPr>
          <p:blipFill>
            <a:blip r:embed="rId2"/>
            <a:stretch>
              <a:fillRect/>
            </a:stretch>
          </p:blipFill>
          <p:spPr>
            <a:xfrm>
              <a:off x="14308"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322" y="589"/>
              <a:ext cx="1296" cy="565"/>
            </a:xfrm>
            <a:prstGeom prst="rect">
              <a:avLst/>
            </a:prstGeom>
          </p:spPr>
        </p:pic>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灰度收集 (92)"/>
          <p:cNvPicPr>
            <a:picLocks noChangeAspect="1"/>
          </p:cNvPicPr>
          <p:nvPr/>
        </p:nvPicPr>
        <p:blipFill>
          <a:blip r:embed="rId1">
            <a:grayscl/>
          </a:blip>
          <a:stretch>
            <a:fillRect/>
          </a:stretch>
        </p:blipFill>
        <p:spPr>
          <a:xfrm>
            <a:off x="0" y="0"/>
            <a:ext cx="12191365" cy="6838950"/>
          </a:xfrm>
          <a:prstGeom prst="rect">
            <a:avLst/>
          </a:prstGeom>
        </p:spPr>
      </p:pic>
      <p:sp>
        <p:nvSpPr>
          <p:cNvPr id="8" name="矩形 7"/>
          <p:cNvSpPr/>
          <p:nvPr/>
        </p:nvSpPr>
        <p:spPr>
          <a:xfrm>
            <a:off x="0" y="0"/>
            <a:ext cx="1221613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15" name="文本框 14"/>
          <p:cNvSpPr txBox="1"/>
          <p:nvPr/>
        </p:nvSpPr>
        <p:spPr>
          <a:xfrm>
            <a:off x="3997960" y="1208723"/>
            <a:ext cx="6526530" cy="798830"/>
          </a:xfrm>
          <a:prstGeom prst="rect">
            <a:avLst/>
          </a:prstGeom>
          <a:noFill/>
        </p:spPr>
        <p:txBody>
          <a:bodyPr wrap="square" rtlCol="0">
            <a:spAutoFit/>
            <a:scene3d>
              <a:camera prst="orthographicFront"/>
              <a:lightRig rig="threePt" dir="t"/>
            </a:scene3d>
            <a:sp3d contourW="12700"/>
          </a:bodyPr>
          <a:lstStyle/>
          <a:p>
            <a:pPr algn="l">
              <a:lnSpc>
                <a:spcPct val="115000"/>
              </a:lnSpc>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企业数字化转型概况</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flipH="1">
            <a:off x="3606800" y="1303655"/>
            <a:ext cx="76200" cy="679450"/>
          </a:xfrm>
          <a:prstGeom prst="rect">
            <a:avLst/>
          </a:prstGeom>
          <a:solidFill>
            <a:schemeClr val="bg1"/>
          </a:solidFill>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sz="1600" dirty="0"/>
          </a:p>
        </p:txBody>
      </p:sp>
      <p:sp>
        <p:nvSpPr>
          <p:cNvPr id="3" name="文本框 2"/>
          <p:cNvSpPr txBox="1"/>
          <p:nvPr/>
        </p:nvSpPr>
        <p:spPr>
          <a:xfrm>
            <a:off x="2496185" y="1259205"/>
            <a:ext cx="960120" cy="706755"/>
          </a:xfrm>
          <a:prstGeom prst="rect">
            <a:avLst/>
          </a:prstGeom>
          <a:noFill/>
        </p:spPr>
        <p:txBody>
          <a:bodyPr wrap="none" rtlCol="0">
            <a:spAutoFit/>
          </a:bodyPr>
          <a:p>
            <a:pPr algn="l"/>
            <a:r>
              <a:rPr lang="en-US" altLang="zh-CN" sz="4000" b="1" dirty="0">
                <a:solidFill>
                  <a:schemeClr val="bg1"/>
                </a:solidFill>
                <a:latin typeface="微软雅黑" panose="020B0503020204020204" pitchFamily="34" charset="-122"/>
                <a:ea typeface="微软雅黑" panose="020B0503020204020204" pitchFamily="34" charset="-122"/>
                <a:sym typeface="+mn-ea"/>
              </a:rPr>
              <a:t>01 </a:t>
            </a:r>
            <a:endParaRPr lang="en-US" altLang="zh-CN" sz="4000" b="1" dirty="0">
              <a:solidFill>
                <a:schemeClr val="bg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997960" y="2566353"/>
            <a:ext cx="6526530" cy="798830"/>
          </a:xfrm>
          <a:prstGeom prst="rect">
            <a:avLst/>
          </a:prstGeom>
          <a:noFill/>
        </p:spPr>
        <p:txBody>
          <a:bodyPr wrap="square" rtlCol="0">
            <a:spAutoFit/>
            <a:scene3d>
              <a:camera prst="orthographicFront"/>
              <a:lightRig rig="threePt" dir="t"/>
            </a:scene3d>
            <a:sp3d contourW="12700"/>
          </a:bodyPr>
          <a:p>
            <a:pPr algn="l">
              <a:lnSpc>
                <a:spcPct val="115000"/>
              </a:lnSpc>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人力资源的数字化转型</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flipH="1">
            <a:off x="3606800" y="2661285"/>
            <a:ext cx="76200" cy="679450"/>
          </a:xfrm>
          <a:prstGeom prst="rect">
            <a:avLst/>
          </a:prstGeom>
          <a:solidFill>
            <a:schemeClr val="bg1"/>
          </a:solidFill>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sz="1600" dirty="0"/>
          </a:p>
        </p:txBody>
      </p:sp>
      <p:sp>
        <p:nvSpPr>
          <p:cNvPr id="6" name="文本框 5"/>
          <p:cNvSpPr txBox="1"/>
          <p:nvPr/>
        </p:nvSpPr>
        <p:spPr>
          <a:xfrm>
            <a:off x="2496185" y="2616835"/>
            <a:ext cx="960120" cy="706755"/>
          </a:xfrm>
          <a:prstGeom prst="rect">
            <a:avLst/>
          </a:prstGeom>
          <a:noFill/>
        </p:spPr>
        <p:txBody>
          <a:bodyPr wrap="none" rtlCol="0">
            <a:spAutoFit/>
          </a:bodyPr>
          <a:p>
            <a:pPr algn="l"/>
            <a:r>
              <a:rPr lang="en-US" altLang="zh-CN" sz="4000" b="1" dirty="0">
                <a:solidFill>
                  <a:schemeClr val="bg1"/>
                </a:solidFill>
                <a:latin typeface="微软雅黑" panose="020B0503020204020204" pitchFamily="34" charset="-122"/>
                <a:ea typeface="微软雅黑" panose="020B0503020204020204" pitchFamily="34" charset="-122"/>
                <a:sym typeface="+mn-ea"/>
              </a:rPr>
              <a:t>02 </a:t>
            </a:r>
            <a:endParaRPr lang="en-US" altLang="zh-CN" sz="4000" b="1" dirty="0">
              <a:solidFill>
                <a:schemeClr val="bg1"/>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3997960" y="3934778"/>
            <a:ext cx="6526530" cy="798830"/>
          </a:xfrm>
          <a:prstGeom prst="rect">
            <a:avLst/>
          </a:prstGeom>
          <a:noFill/>
        </p:spPr>
        <p:txBody>
          <a:bodyPr wrap="square" rtlCol="0">
            <a:spAutoFit/>
            <a:scene3d>
              <a:camera prst="orthographicFront"/>
              <a:lightRig rig="threePt" dir="t"/>
            </a:scene3d>
            <a:sp3d contourW="12700"/>
          </a:bodyPr>
          <a:p>
            <a:pPr algn="l">
              <a:lnSpc>
                <a:spcPct val="115000"/>
              </a:lnSpc>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数字化与员工体验</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flipH="1">
            <a:off x="3606800" y="4029710"/>
            <a:ext cx="76200" cy="679450"/>
          </a:xfrm>
          <a:prstGeom prst="rect">
            <a:avLst/>
          </a:prstGeom>
          <a:solidFill>
            <a:schemeClr val="bg1"/>
          </a:solidFill>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sz="1600" dirty="0"/>
          </a:p>
        </p:txBody>
      </p:sp>
      <p:sp>
        <p:nvSpPr>
          <p:cNvPr id="11" name="文本框 10"/>
          <p:cNvSpPr txBox="1"/>
          <p:nvPr/>
        </p:nvSpPr>
        <p:spPr>
          <a:xfrm>
            <a:off x="2496185" y="3985260"/>
            <a:ext cx="960120" cy="706755"/>
          </a:xfrm>
          <a:prstGeom prst="rect">
            <a:avLst/>
          </a:prstGeom>
          <a:noFill/>
        </p:spPr>
        <p:txBody>
          <a:bodyPr wrap="none" rtlCol="0">
            <a:spAutoFit/>
          </a:bodyPr>
          <a:p>
            <a:pPr algn="l"/>
            <a:r>
              <a:rPr lang="en-US" altLang="zh-CN" sz="4000" b="1" dirty="0">
                <a:solidFill>
                  <a:schemeClr val="bg1"/>
                </a:solidFill>
                <a:latin typeface="微软雅黑" panose="020B0503020204020204" pitchFamily="34" charset="-122"/>
                <a:ea typeface="微软雅黑" panose="020B0503020204020204" pitchFamily="34" charset="-122"/>
                <a:sym typeface="+mn-ea"/>
              </a:rPr>
              <a:t>03 </a:t>
            </a:r>
            <a:endParaRPr lang="en-US" altLang="zh-CN" sz="4000" b="1" dirty="0">
              <a:solidFill>
                <a:schemeClr val="bg1"/>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9264015" y="-27305"/>
            <a:ext cx="2665095" cy="1245870"/>
            <a:chOff x="14589" y="-43"/>
            <a:chExt cx="4197" cy="1962"/>
          </a:xfrm>
        </p:grpSpPr>
        <p:pic>
          <p:nvPicPr>
            <p:cNvPr id="13" name="图片 12" descr="研究院logo短版-反白"/>
            <p:cNvPicPr>
              <a:picLocks noChangeAspect="1"/>
            </p:cNvPicPr>
            <p:nvPr/>
          </p:nvPicPr>
          <p:blipFill>
            <a:blip r:embed="rId2"/>
            <a:stretch>
              <a:fillRect/>
            </a:stretch>
          </p:blipFill>
          <p:spPr>
            <a:xfrm>
              <a:off x="14589" y="-43"/>
              <a:ext cx="3879" cy="1963"/>
            </a:xfrm>
            <a:prstGeom prst="rect">
              <a:avLst/>
            </a:prstGeom>
          </p:spPr>
        </p:pic>
        <p:pic>
          <p:nvPicPr>
            <p:cNvPr id="14" name="图片 13" descr="GHRLIB logo新 V2-02长"/>
            <p:cNvPicPr>
              <a:picLocks noChangeAspect="1"/>
            </p:cNvPicPr>
            <p:nvPr/>
          </p:nvPicPr>
          <p:blipFill>
            <a:blip r:embed="rId3"/>
            <a:stretch>
              <a:fillRect/>
            </a:stretch>
          </p:blipFill>
          <p:spPr>
            <a:xfrm>
              <a:off x="17490" y="589"/>
              <a:ext cx="1296" cy="565"/>
            </a:xfrm>
            <a:prstGeom prst="rect">
              <a:avLst/>
            </a:prstGeom>
          </p:spPr>
        </p:pic>
      </p:grpSp>
      <p:sp>
        <p:nvSpPr>
          <p:cNvPr id="12" name="文本框 11"/>
          <p:cNvSpPr txBox="1"/>
          <p:nvPr/>
        </p:nvSpPr>
        <p:spPr>
          <a:xfrm>
            <a:off x="4008120" y="5228273"/>
            <a:ext cx="6526530" cy="798830"/>
          </a:xfrm>
          <a:prstGeom prst="rect">
            <a:avLst/>
          </a:prstGeom>
          <a:noFill/>
        </p:spPr>
        <p:txBody>
          <a:bodyPr wrap="square" rtlCol="0">
            <a:spAutoFit/>
            <a:scene3d>
              <a:camera prst="orthographicFront"/>
              <a:lightRig rig="threePt" dir="t"/>
            </a:scene3d>
            <a:sp3d contourW="12700"/>
          </a:bodyPr>
          <a:p>
            <a:pPr algn="l">
              <a:lnSpc>
                <a:spcPct val="115000"/>
              </a:lnSpc>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案例分享</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flipH="1">
            <a:off x="3616960" y="5323205"/>
            <a:ext cx="76200" cy="679450"/>
          </a:xfrm>
          <a:prstGeom prst="rect">
            <a:avLst/>
          </a:prstGeom>
          <a:solidFill>
            <a:schemeClr val="bg1"/>
          </a:solidFill>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sz="1600" dirty="0"/>
          </a:p>
        </p:txBody>
      </p:sp>
      <p:sp>
        <p:nvSpPr>
          <p:cNvPr id="18" name="文本框 17"/>
          <p:cNvSpPr txBox="1"/>
          <p:nvPr/>
        </p:nvSpPr>
        <p:spPr>
          <a:xfrm>
            <a:off x="2506345" y="5278755"/>
            <a:ext cx="960120" cy="706755"/>
          </a:xfrm>
          <a:prstGeom prst="rect">
            <a:avLst/>
          </a:prstGeom>
          <a:noFill/>
        </p:spPr>
        <p:txBody>
          <a:bodyPr wrap="none" rtlCol="0">
            <a:spAutoFit/>
          </a:bodyPr>
          <a:p>
            <a:pPr algn="l"/>
            <a:r>
              <a:rPr lang="en-US" altLang="zh-CN" sz="4000" b="1" dirty="0">
                <a:solidFill>
                  <a:schemeClr val="bg1"/>
                </a:solidFill>
                <a:latin typeface="微软雅黑" panose="020B0503020204020204" pitchFamily="34" charset="-122"/>
                <a:ea typeface="微软雅黑" panose="020B0503020204020204" pitchFamily="34" charset="-122"/>
                <a:sym typeface="+mn-ea"/>
              </a:rPr>
              <a:t>04 </a:t>
            </a:r>
            <a:endParaRPr lang="en-US" altLang="zh-CN" sz="4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灰度收集 (92)"/>
          <p:cNvPicPr>
            <a:picLocks noChangeAspect="1"/>
          </p:cNvPicPr>
          <p:nvPr/>
        </p:nvPicPr>
        <p:blipFill>
          <a:blip r:embed="rId1">
            <a:grayscl/>
          </a:blip>
          <a:stretch>
            <a:fillRect/>
          </a:stretch>
        </p:blipFill>
        <p:spPr>
          <a:xfrm>
            <a:off x="0" y="0"/>
            <a:ext cx="12191365" cy="6838950"/>
          </a:xfrm>
          <a:prstGeom prst="rect">
            <a:avLst/>
          </a:prstGeom>
        </p:spPr>
      </p:pic>
      <p:sp>
        <p:nvSpPr>
          <p:cNvPr id="8" name="矩形 7"/>
          <p:cNvSpPr/>
          <p:nvPr/>
        </p:nvSpPr>
        <p:spPr>
          <a:xfrm>
            <a:off x="0" y="0"/>
            <a:ext cx="1221613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grpSp>
        <p:nvGrpSpPr>
          <p:cNvPr id="12" name="组合 11"/>
          <p:cNvGrpSpPr/>
          <p:nvPr/>
        </p:nvGrpSpPr>
        <p:grpSpPr>
          <a:xfrm>
            <a:off x="2496185" y="3002915"/>
            <a:ext cx="8028305" cy="868680"/>
            <a:chOff x="3931" y="2921"/>
            <a:chExt cx="12643" cy="1368"/>
          </a:xfrm>
        </p:grpSpPr>
        <p:sp>
          <p:nvSpPr>
            <p:cNvPr id="15" name="文本框 14"/>
            <p:cNvSpPr txBox="1"/>
            <p:nvPr/>
          </p:nvSpPr>
          <p:spPr>
            <a:xfrm>
              <a:off x="6296" y="2921"/>
              <a:ext cx="10278" cy="1369"/>
            </a:xfrm>
            <a:prstGeom prst="rect">
              <a:avLst/>
            </a:prstGeom>
            <a:noFill/>
          </p:spPr>
          <p:txBody>
            <a:bodyPr wrap="square" rtlCol="0">
              <a:spAutoFit/>
              <a:scene3d>
                <a:camera prst="orthographicFront"/>
                <a:lightRig rig="threePt" dir="t"/>
              </a:scene3d>
              <a:sp3d contourW="12700"/>
            </a:bodyPr>
            <a:lstStyle/>
            <a:p>
              <a:pPr algn="l">
                <a:lnSpc>
                  <a:spcPct val="115000"/>
                </a:lnSpc>
                <a:spcBef>
                  <a:spcPts val="0"/>
                </a:spcBef>
                <a:spcAft>
                  <a:spcPts val="0"/>
                </a:spcAft>
                <a:defRPr/>
              </a:pPr>
              <a:r>
                <a:rPr lang="zh-CN" altLang="en-US" sz="4400" b="1" dirty="0">
                  <a:solidFill>
                    <a:schemeClr val="bg1"/>
                  </a:solidFill>
                  <a:latin typeface="微软雅黑" panose="020B0503020204020204" pitchFamily="34" charset="-122"/>
                  <a:ea typeface="微软雅黑" panose="020B0503020204020204" pitchFamily="34" charset="-122"/>
                </a:rPr>
                <a:t>企业数字化转型概况</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flipH="1">
              <a:off x="5680" y="3070"/>
              <a:ext cx="120" cy="1070"/>
            </a:xfrm>
            <a:prstGeom prst="rect">
              <a:avLst/>
            </a:prstGeom>
            <a:solidFill>
              <a:schemeClr val="bg1"/>
            </a:solidFill>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3" name="文本框 2"/>
            <p:cNvSpPr txBox="1"/>
            <p:nvPr/>
          </p:nvSpPr>
          <p:spPr>
            <a:xfrm>
              <a:off x="3931" y="3000"/>
              <a:ext cx="1636" cy="1210"/>
            </a:xfrm>
            <a:prstGeom prst="rect">
              <a:avLst/>
            </a:prstGeom>
            <a:noFill/>
          </p:spPr>
          <p:txBody>
            <a:bodyPr wrap="none" rtlCol="0">
              <a:spAutoFit/>
            </a:bodyPr>
            <a:p>
              <a:pPr algn="l"/>
              <a:r>
                <a:rPr lang="en-US" altLang="zh-CN" sz="4400" b="1" dirty="0">
                  <a:solidFill>
                    <a:schemeClr val="bg1"/>
                  </a:solidFill>
                  <a:latin typeface="微软雅黑" panose="020B0503020204020204" pitchFamily="34" charset="-122"/>
                  <a:ea typeface="微软雅黑" panose="020B0503020204020204" pitchFamily="34" charset="-122"/>
                  <a:sym typeface="+mn-ea"/>
                </a:rPr>
                <a:t>01 </a:t>
              </a:r>
              <a:endParaRPr lang="en-US" altLang="zh-CN" sz="4400" b="1" dirty="0">
                <a:solidFill>
                  <a:schemeClr val="bg1"/>
                </a:solidFill>
                <a:latin typeface="微软雅黑" panose="020B0503020204020204" pitchFamily="34" charset="-122"/>
                <a:ea typeface="微软雅黑" panose="020B0503020204020204" pitchFamily="34" charset="-122"/>
                <a:sym typeface="+mn-ea"/>
              </a:endParaRPr>
            </a:p>
          </p:txBody>
        </p:sp>
      </p:grpSp>
      <p:pic>
        <p:nvPicPr>
          <p:cNvPr id="13" name="图片 12" descr="研究院logo短版-反白"/>
          <p:cNvPicPr>
            <a:picLocks noChangeAspect="1"/>
          </p:cNvPicPr>
          <p:nvPr/>
        </p:nvPicPr>
        <p:blipFill>
          <a:blip r:embed="rId2"/>
          <a:stretch>
            <a:fillRect/>
          </a:stretch>
        </p:blipFill>
        <p:spPr>
          <a:xfrm>
            <a:off x="9264015" y="-27305"/>
            <a:ext cx="2463165" cy="1246505"/>
          </a:xfrm>
          <a:prstGeom prst="rect">
            <a:avLst/>
          </a:prstGeom>
        </p:spPr>
      </p:pic>
      <p:pic>
        <p:nvPicPr>
          <p:cNvPr id="14" name="图片 13" descr="GHRLIB logo新 V2-02长"/>
          <p:cNvPicPr>
            <a:picLocks noChangeAspect="1"/>
          </p:cNvPicPr>
          <p:nvPr/>
        </p:nvPicPr>
        <p:blipFill>
          <a:blip r:embed="rId3"/>
          <a:stretch>
            <a:fillRect/>
          </a:stretch>
        </p:blipFill>
        <p:spPr>
          <a:xfrm>
            <a:off x="11106150" y="374015"/>
            <a:ext cx="822960" cy="35877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49479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407670" y="189230"/>
            <a:ext cx="11351895" cy="1068705"/>
          </a:xfrm>
        </p:spPr>
        <p:txBody>
          <a:body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概况</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中国企业数字化转型整体处于</a:t>
            </a:r>
            <a:r>
              <a:rPr lang="zh-CN" altLang="en-US" sz="2800" b="1" dirty="0">
                <a:solidFill>
                  <a:schemeClr val="tx1"/>
                </a:solidFill>
                <a:sym typeface="+mn-ea"/>
              </a:rPr>
              <a:t>摸索阶段</a:t>
            </a:r>
            <a:r>
              <a:rPr lang="zh-CN" altLang="en-US" sz="2800" b="1" dirty="0">
                <a:solidFill>
                  <a:schemeClr val="bg1"/>
                </a:solidFill>
                <a:sym typeface="+mn-ea"/>
              </a:rPr>
              <a:t>，成熟企业不到两成</a:t>
            </a:r>
            <a:endParaRPr lang="zh-CN" altLang="en-US" sz="2800" b="1" dirty="0">
              <a:solidFill>
                <a:schemeClr val="bg1"/>
              </a:solidFill>
              <a:sym typeface="+mn-ea"/>
            </a:endParaRPr>
          </a:p>
        </p:txBody>
      </p:sp>
      <p:sp>
        <p:nvSpPr>
          <p:cNvPr id="3" name="灯片编号占位符 2"/>
          <p:cNvSpPr>
            <a:spLocks noGrp="1"/>
          </p:cNvSpPr>
          <p:nvPr>
            <p:ph type="sldNum" sz="quarter" idx="4294967295"/>
            <p:custDataLst>
              <p:tags r:id="rId2"/>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3"/>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4"/>
            <a:stretch>
              <a:fillRect/>
            </a:stretch>
          </p:blipFill>
          <p:spPr>
            <a:xfrm>
              <a:off x="17490" y="589"/>
              <a:ext cx="1296" cy="565"/>
            </a:xfrm>
            <a:prstGeom prst="rect">
              <a:avLst/>
            </a:prstGeom>
          </p:spPr>
        </p:pic>
      </p:grpSp>
      <p:grpSp>
        <p:nvGrpSpPr>
          <p:cNvPr id="21" name="组合 20"/>
          <p:cNvGrpSpPr/>
          <p:nvPr/>
        </p:nvGrpSpPr>
        <p:grpSpPr>
          <a:xfrm>
            <a:off x="342900" y="1985645"/>
            <a:ext cx="8677910" cy="2842260"/>
            <a:chOff x="1105" y="2675"/>
            <a:chExt cx="13666" cy="4476"/>
          </a:xfrm>
        </p:grpSpPr>
        <p:sp>
          <p:nvSpPr>
            <p:cNvPr id="15" name="文本框 14"/>
            <p:cNvSpPr txBox="1"/>
            <p:nvPr>
              <p:custDataLst>
                <p:tags r:id="rId5"/>
              </p:custDataLst>
            </p:nvPr>
          </p:nvSpPr>
          <p:spPr>
            <a:xfrm>
              <a:off x="3120" y="2675"/>
              <a:ext cx="5937" cy="485"/>
            </a:xfrm>
            <a:prstGeom prst="rect">
              <a:avLst/>
            </a:prstGeom>
            <a:noFill/>
          </p:spPr>
          <p:txBody>
            <a:bodyPr wrap="square" rtlCol="0">
              <a:spAutoFit/>
            </a:bodyPr>
            <a:p>
              <a:pPr algn="ctr"/>
              <a:r>
                <a:rPr lang="zh-CN" altLang="en-US" sz="1400" b="1" dirty="0">
                  <a:solidFill>
                    <a:schemeClr val="dk1"/>
                  </a:solidFill>
                  <a:cs typeface="+mn-ea"/>
                  <a:sym typeface="+mn-lt"/>
                </a:rPr>
                <a:t>贵司的数字化转型，处于以下哪个阶段</a:t>
              </a:r>
              <a:r>
                <a:rPr lang="en-US" altLang="zh-CN" sz="1400" b="1" dirty="0">
                  <a:solidFill>
                    <a:schemeClr val="dk1"/>
                  </a:solidFill>
                  <a:cs typeface="+mn-ea"/>
                  <a:sym typeface="+mn-lt"/>
                </a:rPr>
                <a:t>?</a:t>
              </a:r>
              <a:endParaRPr lang="en-US" altLang="zh-CN" sz="1400" b="1" dirty="0">
                <a:solidFill>
                  <a:schemeClr val="dk1"/>
                </a:solidFill>
                <a:cs typeface="+mn-ea"/>
                <a:sym typeface="+mn-lt"/>
              </a:endParaRPr>
            </a:p>
          </p:txBody>
        </p:sp>
        <p:graphicFrame>
          <p:nvGraphicFramePr>
            <p:cNvPr id="12" name="图表 11"/>
            <p:cNvGraphicFramePr/>
            <p:nvPr/>
          </p:nvGraphicFramePr>
          <p:xfrm>
            <a:off x="1105" y="3464"/>
            <a:ext cx="13666" cy="2598"/>
          </p:xfrm>
          <a:graphic>
            <a:graphicData uri="http://schemas.openxmlformats.org/drawingml/2006/chart">
              <c:chart xmlns:c="http://schemas.openxmlformats.org/drawingml/2006/chart" xmlns:r="http://schemas.openxmlformats.org/officeDocument/2006/relationships" r:id="rId1"/>
            </a:graphicData>
          </a:graphic>
        </p:graphicFrame>
        <p:sp>
          <p:nvSpPr>
            <p:cNvPr id="8" name="右大括号 7"/>
            <p:cNvSpPr/>
            <p:nvPr/>
          </p:nvSpPr>
          <p:spPr>
            <a:xfrm rot="5400000">
              <a:off x="3105" y="5543"/>
              <a:ext cx="239" cy="1206"/>
            </a:xfrm>
            <a:prstGeom prst="rightBrace">
              <a:avLst>
                <a:gd name="adj1" fmla="val 833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 name="文本框 10"/>
            <p:cNvSpPr txBox="1"/>
            <p:nvPr/>
          </p:nvSpPr>
          <p:spPr>
            <a:xfrm>
              <a:off x="2604" y="6427"/>
              <a:ext cx="1248" cy="725"/>
            </a:xfrm>
            <a:prstGeom prst="rect">
              <a:avLst/>
            </a:prstGeom>
            <a:noFill/>
          </p:spPr>
          <p:txBody>
            <a:bodyPr wrap="none" rtlCol="0">
              <a:spAutoFit/>
            </a:bodyPr>
            <a:p>
              <a:pPr algn="ctr"/>
              <a:r>
                <a:rPr lang="zh-CN" altLang="en-US" sz="1200" b="1" dirty="0">
                  <a:solidFill>
                    <a:srgbClr val="2B4663"/>
                  </a:solidFill>
                </a:rPr>
                <a:t>成熟企业</a:t>
              </a:r>
              <a:endParaRPr lang="zh-CN" altLang="en-US" sz="1200" b="1" dirty="0">
                <a:solidFill>
                  <a:srgbClr val="2B4663"/>
                </a:solidFill>
              </a:endParaRPr>
            </a:p>
            <a:p>
              <a:pPr algn="ctr"/>
              <a:r>
                <a:rPr lang="en-US" altLang="zh-CN" sz="1200" b="1" dirty="0">
                  <a:solidFill>
                    <a:srgbClr val="2B4663"/>
                  </a:solidFill>
                </a:rPr>
                <a:t>17.8%</a:t>
              </a:r>
              <a:endParaRPr lang="en-US" altLang="zh-CN" sz="1200" b="1" dirty="0">
                <a:solidFill>
                  <a:srgbClr val="2B4663"/>
                </a:solidFill>
              </a:endParaRPr>
            </a:p>
          </p:txBody>
        </p:sp>
      </p:grpSp>
      <p:sp>
        <p:nvSpPr>
          <p:cNvPr id="18" name="文本框 17"/>
          <p:cNvSpPr txBox="1"/>
          <p:nvPr/>
        </p:nvSpPr>
        <p:spPr>
          <a:xfrm>
            <a:off x="9228628" y="1698592"/>
            <a:ext cx="2341418" cy="3138170"/>
          </a:xfrm>
          <a:prstGeom prst="rect">
            <a:avLst/>
          </a:prstGeom>
          <a:solidFill>
            <a:schemeClr val="bg1">
              <a:lumMod val="95000"/>
            </a:schemeClr>
          </a:solidFill>
        </p:spPr>
        <p:txBody>
          <a:bodyPr wrap="square">
            <a:spAutoFit/>
          </a:bodyPr>
          <a:p>
            <a:pPr algn="ctr"/>
            <a:r>
              <a:rPr lang="zh-CN" altLang="en-US" sz="1100" b="0" i="0" u="sng" dirty="0">
                <a:solidFill>
                  <a:srgbClr val="000000"/>
                </a:solidFill>
                <a:effectLst/>
                <a:latin typeface="微软雅黑" panose="020B0503020204020204" pitchFamily="34" charset="-122"/>
                <a:ea typeface="微软雅黑" panose="020B0503020204020204" pitchFamily="34" charset="-122"/>
              </a:rPr>
              <a:t>数字化转型进程</a:t>
            </a:r>
            <a:endParaRPr lang="zh-CN" altLang="en-US" sz="1100" b="0" i="0" u="sng" dirty="0">
              <a:solidFill>
                <a:srgbClr val="000000"/>
              </a:solidFill>
              <a:effectLst/>
              <a:latin typeface="微软雅黑" panose="020B0503020204020204" pitchFamily="34" charset="-122"/>
              <a:ea typeface="微软雅黑" panose="020B0503020204020204" pitchFamily="34" charset="-122"/>
            </a:endParaRPr>
          </a:p>
          <a:p>
            <a:endParaRPr lang="en-US" altLang="zh-CN" sz="1100" b="0" i="0" dirty="0">
              <a:solidFill>
                <a:srgbClr val="000000"/>
              </a:solidFill>
              <a:effectLst/>
              <a:latin typeface="微软雅黑" panose="020B0503020204020204" pitchFamily="34" charset="-122"/>
              <a:ea typeface="微软雅黑" panose="020B0503020204020204" pitchFamily="34" charset="-122"/>
            </a:endParaRPr>
          </a:p>
          <a:p>
            <a:r>
              <a:rPr lang="en-US" altLang="zh-CN" sz="1100" b="0" i="0" dirty="0">
                <a:solidFill>
                  <a:srgbClr val="000000"/>
                </a:solidFill>
                <a:effectLst/>
                <a:latin typeface="微软雅黑" panose="020B0503020204020204" pitchFamily="34" charset="-122"/>
                <a:ea typeface="微软雅黑" panose="020B0503020204020204" pitchFamily="34" charset="-122"/>
              </a:rPr>
              <a:t>2015-2019</a:t>
            </a:r>
            <a:endParaRPr lang="en-US" altLang="zh-CN" sz="1100" b="0" i="0" dirty="0">
              <a:solidFill>
                <a:srgbClr val="000000"/>
              </a:solidFill>
              <a:effectLst/>
              <a:latin typeface="微软雅黑" panose="020B0503020204020204" pitchFamily="34" charset="-122"/>
              <a:ea typeface="微软雅黑" panose="020B0503020204020204" pitchFamily="34" charset="-122"/>
            </a:endParaRPr>
          </a:p>
          <a:p>
            <a:r>
              <a:rPr lang="zh-CN" altLang="en-US" sz="1100" b="1" i="0" dirty="0">
                <a:solidFill>
                  <a:srgbClr val="000000"/>
                </a:solidFill>
                <a:effectLst/>
                <a:latin typeface="微软雅黑" panose="020B0503020204020204" pitchFamily="34" charset="-122"/>
                <a:ea typeface="微软雅黑" panose="020B0503020204020204" pitchFamily="34" charset="-122"/>
              </a:rPr>
              <a:t>企业数字化转型初期</a:t>
            </a:r>
            <a:r>
              <a:rPr lang="zh-CN" altLang="en-US" sz="1100" b="0" i="0" dirty="0">
                <a:solidFill>
                  <a:srgbClr val="000000"/>
                </a:solidFill>
                <a:effectLst/>
                <a:latin typeface="微软雅黑" panose="020B0503020204020204" pitchFamily="34" charset="-122"/>
                <a:ea typeface="微软雅黑" panose="020B0503020204020204" pitchFamily="34" charset="-122"/>
              </a:rPr>
              <a:t>，整体进展缓慢，组织思想差异明显</a:t>
            </a:r>
            <a:endParaRPr lang="en-US" altLang="zh-CN" sz="1100" b="0" i="0" dirty="0">
              <a:solidFill>
                <a:srgbClr val="000000"/>
              </a:solidFill>
              <a:effectLst/>
              <a:latin typeface="微软雅黑" panose="020B0503020204020204" pitchFamily="34" charset="-122"/>
              <a:ea typeface="微软雅黑" panose="020B0503020204020204" pitchFamily="34" charset="-122"/>
            </a:endParaRPr>
          </a:p>
          <a:p>
            <a:endParaRPr lang="en-US" altLang="zh-CN" sz="1100" dirty="0">
              <a:solidFill>
                <a:srgbClr val="000000"/>
              </a:solidFill>
              <a:latin typeface="微软雅黑" panose="020B0503020204020204" pitchFamily="34" charset="-122"/>
              <a:ea typeface="微软雅黑" panose="020B0503020204020204" pitchFamily="34" charset="-122"/>
            </a:endParaRPr>
          </a:p>
          <a:p>
            <a:pPr algn="l"/>
            <a:r>
              <a:rPr lang="en-US" altLang="zh-CN" sz="1100" b="0" i="0" dirty="0">
                <a:solidFill>
                  <a:srgbClr val="000000"/>
                </a:solidFill>
                <a:effectLst/>
                <a:latin typeface="微软雅黑" panose="020B0503020204020204" pitchFamily="34" charset="-122"/>
                <a:ea typeface="微软雅黑" panose="020B0503020204020204" pitchFamily="34" charset="-122"/>
              </a:rPr>
              <a:t>2019-2020</a:t>
            </a:r>
            <a:endParaRPr lang="en-US" altLang="zh-CN" sz="1100" b="0" i="0" dirty="0">
              <a:solidFill>
                <a:srgbClr val="000000"/>
              </a:solidFill>
              <a:effectLst/>
              <a:latin typeface="微软雅黑" panose="020B0503020204020204" pitchFamily="34" charset="-122"/>
              <a:ea typeface="微软雅黑" panose="020B0503020204020204" pitchFamily="34" charset="-122"/>
            </a:endParaRPr>
          </a:p>
          <a:p>
            <a:pPr algn="l"/>
            <a:r>
              <a:rPr lang="zh-CN" altLang="en-US" sz="1100" b="1" i="0" dirty="0">
                <a:solidFill>
                  <a:srgbClr val="000000"/>
                </a:solidFill>
                <a:effectLst/>
                <a:latin typeface="微软雅黑" panose="020B0503020204020204" pitchFamily="34" charset="-122"/>
                <a:ea typeface="微软雅黑" panose="020B0503020204020204" pitchFamily="34" charset="-122"/>
              </a:rPr>
              <a:t>黑天鹅事件打乱节奏，引发连锁反应</a:t>
            </a:r>
            <a:endParaRPr lang="zh-CN" altLang="en-US" sz="1100" b="0" i="0" dirty="0">
              <a:solidFill>
                <a:srgbClr val="000000"/>
              </a:solidFill>
              <a:effectLst/>
              <a:latin typeface="微软雅黑" panose="020B0503020204020204" pitchFamily="34" charset="-122"/>
              <a:ea typeface="微软雅黑" panose="020B0503020204020204" pitchFamily="34" charset="-122"/>
            </a:endParaRPr>
          </a:p>
          <a:p>
            <a:endParaRPr lang="en-US" altLang="zh-CN" sz="1100" dirty="0"/>
          </a:p>
          <a:p>
            <a:pPr algn="l"/>
            <a:r>
              <a:rPr lang="en-US" altLang="zh-CN" sz="1100" b="0" i="0" dirty="0">
                <a:solidFill>
                  <a:srgbClr val="000000"/>
                </a:solidFill>
                <a:effectLst/>
                <a:latin typeface="微软雅黑" panose="020B0503020204020204" pitchFamily="34" charset="-122"/>
                <a:ea typeface="微软雅黑" panose="020B0503020204020204" pitchFamily="34" charset="-122"/>
              </a:rPr>
              <a:t>2021</a:t>
            </a:r>
            <a:endParaRPr lang="en-US" altLang="zh-CN" sz="1100" b="0" i="0" dirty="0">
              <a:solidFill>
                <a:srgbClr val="000000"/>
              </a:solidFill>
              <a:effectLst/>
              <a:latin typeface="微软雅黑" panose="020B0503020204020204" pitchFamily="34" charset="-122"/>
              <a:ea typeface="微软雅黑" panose="020B0503020204020204" pitchFamily="34" charset="-122"/>
            </a:endParaRPr>
          </a:p>
          <a:p>
            <a:r>
              <a:rPr lang="zh-CN" altLang="en-US" sz="1100" b="1" i="0" dirty="0">
                <a:solidFill>
                  <a:srgbClr val="000000"/>
                </a:solidFill>
                <a:effectLst/>
                <a:latin typeface="微软雅黑" panose="020B0503020204020204" pitchFamily="34" charset="-122"/>
                <a:ea typeface="微软雅黑" panose="020B0503020204020204" pitchFamily="34" charset="-122"/>
              </a:rPr>
              <a:t>迎接全面数字化时代</a:t>
            </a:r>
            <a:endParaRPr lang="en-US" altLang="zh-CN" sz="1100" b="1" i="0" dirty="0">
              <a:solidFill>
                <a:srgbClr val="000000"/>
              </a:solidFill>
              <a:effectLst/>
              <a:latin typeface="微软雅黑" panose="020B0503020204020204" pitchFamily="34" charset="-122"/>
              <a:ea typeface="微软雅黑" panose="020B0503020204020204" pitchFamily="34" charset="-122"/>
            </a:endParaRPr>
          </a:p>
          <a:p>
            <a:r>
              <a:rPr lang="zh-CN" altLang="en-US" sz="1100" b="0" i="0" dirty="0">
                <a:solidFill>
                  <a:srgbClr val="333333"/>
                </a:solidFill>
                <a:effectLst/>
                <a:latin typeface="Helvetica Neue" panose="02000503000000020004"/>
              </a:rPr>
              <a:t>*</a:t>
            </a:r>
            <a:r>
              <a:rPr lang="en-US" altLang="zh-CN" sz="1100" b="0" i="0" dirty="0">
                <a:solidFill>
                  <a:srgbClr val="333333"/>
                </a:solidFill>
                <a:effectLst/>
                <a:latin typeface="Helvetica Neue" panose="02000503000000020004"/>
              </a:rPr>
              <a:t>2021</a:t>
            </a:r>
            <a:r>
              <a:rPr lang="zh-CN" altLang="en-US" sz="1100" b="0" i="0" dirty="0">
                <a:solidFill>
                  <a:srgbClr val="333333"/>
                </a:solidFill>
                <a:effectLst/>
                <a:latin typeface="Helvetica Neue" panose="02000503000000020004"/>
              </a:rPr>
              <a:t>年</a:t>
            </a:r>
            <a:r>
              <a:rPr lang="en-US" altLang="zh-CN" sz="1100" b="0" i="0" dirty="0">
                <a:solidFill>
                  <a:srgbClr val="333333"/>
                </a:solidFill>
                <a:effectLst/>
                <a:latin typeface="Helvetica Neue" panose="02000503000000020004"/>
              </a:rPr>
              <a:t>3</a:t>
            </a:r>
            <a:r>
              <a:rPr lang="zh-CN" altLang="en-US" sz="1100" b="0" i="0" dirty="0">
                <a:solidFill>
                  <a:srgbClr val="333333"/>
                </a:solidFill>
                <a:effectLst/>
                <a:latin typeface="Helvetica Neue" panose="02000503000000020004"/>
              </a:rPr>
              <a:t>月，“十四五” 规划中明确提出“加快数字化发展，发展数字经济。</a:t>
            </a:r>
            <a:endParaRPr lang="en-US" altLang="zh-CN" sz="1100" dirty="0">
              <a:solidFill>
                <a:srgbClr val="333333"/>
              </a:solidFill>
              <a:latin typeface="Helvetica Neue" panose="02000503000000020004"/>
            </a:endParaRPr>
          </a:p>
          <a:p>
            <a:endParaRPr lang="en-US" altLang="zh-CN" sz="1100" dirty="0">
              <a:solidFill>
                <a:srgbClr val="333333"/>
              </a:solidFill>
              <a:latin typeface="Helvetica Neue" panose="02000503000000020004"/>
            </a:endParaRPr>
          </a:p>
          <a:p>
            <a:r>
              <a:rPr lang="en-US" altLang="zh-CN" sz="1100" dirty="0">
                <a:solidFill>
                  <a:srgbClr val="333333"/>
                </a:solidFill>
                <a:latin typeface="Helvetica Neue" panose="02000503000000020004"/>
              </a:rPr>
              <a:t>——</a:t>
            </a:r>
            <a:r>
              <a:rPr lang="zh-CN" altLang="en-US" sz="1100" dirty="0">
                <a:solidFill>
                  <a:srgbClr val="333333"/>
                </a:solidFill>
                <a:latin typeface="Helvetica Neue" panose="02000503000000020004"/>
              </a:rPr>
              <a:t>参考自</a:t>
            </a:r>
            <a:r>
              <a:rPr lang="en-US" altLang="zh-CN" sz="1100" b="0" i="0" dirty="0">
                <a:solidFill>
                  <a:srgbClr val="000000"/>
                </a:solidFill>
                <a:effectLst/>
                <a:latin typeface="微软雅黑" panose="020B0503020204020204" pitchFamily="34" charset="-122"/>
                <a:ea typeface="微软雅黑" panose="020B0503020204020204" pitchFamily="34" charset="-122"/>
              </a:rPr>
              <a:t>Adobe</a:t>
            </a:r>
            <a:r>
              <a:rPr lang="zh-CN" altLang="en-US" sz="1100" b="0" i="0" dirty="0">
                <a:solidFill>
                  <a:srgbClr val="000000"/>
                </a:solidFill>
                <a:effectLst/>
                <a:latin typeface="微软雅黑" panose="020B0503020204020204" pitchFamily="34" charset="-122"/>
                <a:ea typeface="微软雅黑" panose="020B0503020204020204" pitchFamily="34" charset="-122"/>
              </a:rPr>
              <a:t>历年的</a:t>
            </a:r>
            <a:r>
              <a:rPr lang="en-US" altLang="zh-CN" sz="1100" b="0" i="0" dirty="0">
                <a:solidFill>
                  <a:srgbClr val="000000"/>
                </a:solidFill>
                <a:effectLst/>
                <a:latin typeface="微软雅黑" panose="020B0503020204020204" pitchFamily="34" charset="-122"/>
                <a:ea typeface="微软雅黑" panose="020B0503020204020204" pitchFamily="34" charset="-122"/>
              </a:rPr>
              <a:t>《</a:t>
            </a:r>
            <a:r>
              <a:rPr lang="zh-CN" altLang="en-US" sz="1100" b="0" i="0" dirty="0">
                <a:solidFill>
                  <a:srgbClr val="000000"/>
                </a:solidFill>
                <a:effectLst/>
                <a:latin typeface="微软雅黑" panose="020B0503020204020204" pitchFamily="34" charset="-122"/>
                <a:ea typeface="微软雅黑" panose="020B0503020204020204" pitchFamily="34" charset="-122"/>
              </a:rPr>
              <a:t>年度数字趋势报告</a:t>
            </a:r>
            <a:r>
              <a:rPr lang="en-US" altLang="zh-CN" sz="1100" b="0" i="0" dirty="0">
                <a:solidFill>
                  <a:srgbClr val="000000"/>
                </a:solidFill>
                <a:effectLst/>
                <a:latin typeface="微软雅黑" panose="020B0503020204020204" pitchFamily="34" charset="-122"/>
                <a:ea typeface="微软雅黑" panose="020B0503020204020204" pitchFamily="34" charset="-122"/>
              </a:rPr>
              <a:t>》</a:t>
            </a:r>
            <a:endParaRPr lang="zh-CN" altLang="en-US" sz="1100" dirty="0"/>
          </a:p>
        </p:txBody>
      </p:sp>
      <p:sp>
        <p:nvSpPr>
          <p:cNvPr id="19" name="矩形 18"/>
          <p:cNvSpPr/>
          <p:nvPr/>
        </p:nvSpPr>
        <p:spPr>
          <a:xfrm>
            <a:off x="-12065" y="5041265"/>
            <a:ext cx="12191365" cy="182626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20" name="文本占位符 4"/>
          <p:cNvSpPr>
            <a:spLocks noGrp="1"/>
          </p:cNvSpPr>
          <p:nvPr>
            <p:custDataLst>
              <p:tags r:id="rId6"/>
            </p:custDataLst>
          </p:nvPr>
        </p:nvSpPr>
        <p:spPr>
          <a:xfrm>
            <a:off x="335915" y="5006340"/>
            <a:ext cx="11391900" cy="1789430"/>
          </a:xfrm>
          <a:prstGeom prst="rect">
            <a:avLst/>
          </a:prstGeom>
        </p:spPr>
        <p:txBody>
          <a:bodyPr anchor="ctr" anchorCtr="0">
            <a:noAutofit/>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solidFill>
                  <a:schemeClr val="bg1"/>
                </a:solidFill>
              </a:rPr>
              <a:t>调研显示，</a:t>
            </a:r>
            <a:r>
              <a:rPr lang="zh-CN" altLang="en-US" sz="1400" dirty="0">
                <a:solidFill>
                  <a:schemeClr val="bg1"/>
                </a:solidFill>
                <a:sym typeface="+mn-ea"/>
              </a:rPr>
              <a:t>数字化转型处于各阶段的企业总体分布较为均匀，“有明确的战略，实施多年，已经非常成熟”的企业不到两成，从关爱通研究院其他定性研究来看，数字化成熟企业一般也</a:t>
            </a:r>
            <a:r>
              <a:rPr lang="zh-CN" altLang="en-US" sz="1400" b="1" dirty="0">
                <a:solidFill>
                  <a:schemeClr val="bg1"/>
                </a:solidFill>
                <a:sym typeface="+mn-ea"/>
              </a:rPr>
              <a:t>是各个赛道的领头羊，是各个赛道企业对标的对象</a:t>
            </a:r>
            <a:r>
              <a:rPr lang="zh-CN" altLang="en-US" sz="1400" dirty="0">
                <a:solidFill>
                  <a:schemeClr val="bg1"/>
                </a:solidFill>
                <a:sym typeface="+mn-ea"/>
              </a:rPr>
              <a:t>；</a:t>
            </a:r>
            <a:endParaRPr lang="en-US" altLang="zh-CN" sz="1400" dirty="0">
              <a:solidFill>
                <a:schemeClr val="bg1"/>
              </a:solidFill>
            </a:endParaRPr>
          </a:p>
          <a:p>
            <a:pPr>
              <a:lnSpc>
                <a:spcPct val="120000"/>
              </a:lnSpc>
            </a:pPr>
            <a:r>
              <a:rPr lang="zh-CN" altLang="en-US" sz="1400" dirty="0">
                <a:solidFill>
                  <a:schemeClr val="bg1"/>
                </a:solidFill>
                <a:sym typeface="+mn-ea"/>
              </a:rPr>
              <a:t>“有明确战略，边实施边完善阶段”的占比最高，约四分之一 </a:t>
            </a:r>
            <a:r>
              <a:rPr lang="zh-CN" altLang="en-US" sz="1400" dirty="0">
                <a:solidFill>
                  <a:schemeClr val="bg1"/>
                </a:solidFill>
              </a:rPr>
              <a:t>，而目前完全没有关注到数字化转型的企业占</a:t>
            </a:r>
            <a:r>
              <a:rPr lang="en-US" altLang="zh-CN" sz="1400" dirty="0">
                <a:solidFill>
                  <a:schemeClr val="bg1"/>
                </a:solidFill>
              </a:rPr>
              <a:t>20.2%</a:t>
            </a:r>
            <a:r>
              <a:rPr lang="zh-CN" altLang="en-US" sz="1400" dirty="0">
                <a:solidFill>
                  <a:schemeClr val="bg1"/>
                </a:solidFill>
              </a:rPr>
              <a:t>，大部分企业现在都在数字化转型的摸索过程中；</a:t>
            </a:r>
            <a:endParaRPr lang="zh-CN" altLang="en-US" sz="1400" dirty="0">
              <a:solidFill>
                <a:schemeClr val="bg1"/>
              </a:solidFill>
            </a:endParaRPr>
          </a:p>
          <a:p>
            <a:pPr>
              <a:lnSpc>
                <a:spcPct val="120000"/>
              </a:lnSpc>
            </a:pPr>
            <a:r>
              <a:rPr lang="zh-CN" altLang="en-US" sz="1400" dirty="0">
                <a:solidFill>
                  <a:schemeClr val="bg1"/>
                </a:solidFill>
              </a:rPr>
              <a:t>其他研究机构和国家十四五规划的论述也印证了中国企业整体处于数字化摸索阶段这一特征。</a:t>
            </a:r>
            <a:endParaRPr lang="zh-CN" altLang="en-US" sz="1400" dirty="0">
              <a:solidFill>
                <a:schemeClr val="bg1"/>
              </a:solidFill>
            </a:endParaRPr>
          </a:p>
        </p:txBody>
      </p:sp>
      <p:sp>
        <p:nvSpPr>
          <p:cNvPr id="7" name="文本框 6"/>
          <p:cNvSpPr txBox="1"/>
          <p:nvPr/>
        </p:nvSpPr>
        <p:spPr>
          <a:xfrm>
            <a:off x="2633576" y="4237125"/>
            <a:ext cx="2968105" cy="553998"/>
          </a:xfrm>
          <a:prstGeom prst="rect">
            <a:avLst/>
          </a:prstGeom>
          <a:noFill/>
        </p:spPr>
        <p:txBody>
          <a:bodyPr wrap="square" rtlCol="0">
            <a:spAutoFit/>
          </a:bodyPr>
          <a:p>
            <a:r>
              <a:rPr lang="zh-CN" sz="1000" b="1" dirty="0">
                <a:solidFill>
                  <a:srgbClr val="FF0000"/>
                </a:solidFill>
              </a:rPr>
              <a:t>注：</a:t>
            </a:r>
            <a:r>
              <a:rPr lang="zh-CN" altLang="en-US" sz="1000" b="1" dirty="0">
                <a:solidFill>
                  <a:srgbClr val="FF0000"/>
                </a:solidFill>
              </a:rPr>
              <a:t>本报告将</a:t>
            </a:r>
            <a:r>
              <a:rPr lang="en-US" altLang="zh-CN" sz="1000" b="1" dirty="0">
                <a:solidFill>
                  <a:srgbClr val="FF0000"/>
                </a:solidFill>
              </a:rPr>
              <a:t>“</a:t>
            </a:r>
            <a:r>
              <a:rPr lang="zh-CN" altLang="en-US" sz="1000" b="1" dirty="0">
                <a:solidFill>
                  <a:srgbClr val="FF0000"/>
                </a:solidFill>
              </a:rPr>
              <a:t>有明确的战略，实施多年，已经非常成熟</a:t>
            </a:r>
            <a:r>
              <a:rPr lang="en-US" altLang="zh-CN" sz="1000" b="1" dirty="0">
                <a:solidFill>
                  <a:srgbClr val="FF0000"/>
                </a:solidFill>
              </a:rPr>
              <a:t>”</a:t>
            </a:r>
            <a:r>
              <a:rPr lang="zh-CN" altLang="en-US" sz="1000" b="1" dirty="0">
                <a:solidFill>
                  <a:srgbClr val="FF0000"/>
                </a:solidFill>
              </a:rPr>
              <a:t>的企业样本看做数字化转型</a:t>
            </a:r>
            <a:r>
              <a:rPr lang="en-US" altLang="zh-CN" sz="1000" b="1" dirty="0">
                <a:solidFill>
                  <a:srgbClr val="FF0000"/>
                </a:solidFill>
              </a:rPr>
              <a:t>“</a:t>
            </a:r>
            <a:r>
              <a:rPr lang="zh-CN" altLang="en-US" sz="1000" b="1" dirty="0">
                <a:solidFill>
                  <a:srgbClr val="FF0000"/>
                </a:solidFill>
              </a:rPr>
              <a:t>成熟企业</a:t>
            </a:r>
            <a:r>
              <a:rPr lang="en-US" altLang="zh-CN" sz="1000" b="1" dirty="0">
                <a:solidFill>
                  <a:srgbClr val="FF0000"/>
                </a:solidFill>
              </a:rPr>
              <a:t>”</a:t>
            </a:r>
            <a:r>
              <a:rPr lang="zh-CN" altLang="en-US" sz="1000" b="1" dirty="0">
                <a:solidFill>
                  <a:srgbClr val="FF0000"/>
                </a:solidFill>
              </a:rPr>
              <a:t>，与全体平均水平（即整体情况）进行比较分析。</a:t>
            </a:r>
            <a:endParaRPr lang="zh-CN" altLang="en-US" sz="1000" b="1" dirty="0">
              <a:solidFill>
                <a:srgbClr val="FF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1365" cy="149479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407670" y="189230"/>
            <a:ext cx="11351895" cy="1068705"/>
          </a:xfrm>
        </p:spPr>
        <p:txBody>
          <a:body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概况</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sym typeface="+mn-ea"/>
              </a:rPr>
              <a:t>中国企业数字化转型整体处于</a:t>
            </a:r>
            <a:r>
              <a:rPr lang="zh-CN" altLang="en-US" sz="2800" b="1" dirty="0">
                <a:solidFill>
                  <a:schemeClr val="tx1"/>
                </a:solidFill>
                <a:sym typeface="+mn-ea"/>
              </a:rPr>
              <a:t>摸索阶段</a:t>
            </a:r>
            <a:r>
              <a:rPr lang="zh-CN" altLang="en-US" sz="2800" b="1" dirty="0">
                <a:solidFill>
                  <a:schemeClr val="bg1"/>
                </a:solidFill>
                <a:sym typeface="+mn-ea"/>
              </a:rPr>
              <a:t>，成熟企业不到两成</a:t>
            </a:r>
            <a:endParaRPr lang="zh-CN" altLang="en-US" sz="2800" b="1" dirty="0">
              <a:solidFill>
                <a:schemeClr val="bg1"/>
              </a:solidFill>
              <a:sym typeface="+mn-ea"/>
            </a:endParaRPr>
          </a:p>
        </p:txBody>
      </p:sp>
      <p:sp>
        <p:nvSpPr>
          <p:cNvPr id="3" name="灯片编号占位符 2"/>
          <p:cNvSpPr>
            <a:spLocks noGrp="1"/>
          </p:cNvSpPr>
          <p:nvPr>
            <p:ph type="sldNum" sz="quarter" idx="4294967295"/>
            <p:custDataLst>
              <p:tags r:id="rId3"/>
            </p:custDataLst>
          </p:nvPr>
        </p:nvSpPr>
        <p:spPr>
          <a:xfrm>
            <a:off x="9491980" y="6356350"/>
            <a:ext cx="2700020" cy="365125"/>
          </a:xfrm>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16" name="组合 15"/>
          <p:cNvGrpSpPr/>
          <p:nvPr/>
        </p:nvGrpSpPr>
        <p:grpSpPr>
          <a:xfrm>
            <a:off x="9669780" y="-99060"/>
            <a:ext cx="2345055" cy="1134745"/>
            <a:chOff x="14728" y="-43"/>
            <a:chExt cx="4058" cy="1963"/>
          </a:xfrm>
        </p:grpSpPr>
        <p:pic>
          <p:nvPicPr>
            <p:cNvPr id="13" name="图片 12" descr="研究院logo短版-反白"/>
            <p:cNvPicPr>
              <a:picLocks noChangeAspect="1"/>
            </p:cNvPicPr>
            <p:nvPr/>
          </p:nvPicPr>
          <p:blipFill>
            <a:blip r:embed="rId4"/>
            <a:stretch>
              <a:fillRect/>
            </a:stretch>
          </p:blipFill>
          <p:spPr>
            <a:xfrm>
              <a:off x="14728" y="-43"/>
              <a:ext cx="3879" cy="1963"/>
            </a:xfrm>
            <a:prstGeom prst="rect">
              <a:avLst/>
            </a:prstGeom>
          </p:spPr>
        </p:pic>
        <p:pic>
          <p:nvPicPr>
            <p:cNvPr id="14" name="图片 13" descr="GHRLIB logo新 V2-02长"/>
            <p:cNvPicPr>
              <a:picLocks noChangeAspect="1"/>
            </p:cNvPicPr>
            <p:nvPr/>
          </p:nvPicPr>
          <p:blipFill>
            <a:blip r:embed="rId5"/>
            <a:stretch>
              <a:fillRect/>
            </a:stretch>
          </p:blipFill>
          <p:spPr>
            <a:xfrm>
              <a:off x="17490" y="589"/>
              <a:ext cx="1296" cy="565"/>
            </a:xfrm>
            <a:prstGeom prst="rect">
              <a:avLst/>
            </a:prstGeom>
          </p:spPr>
        </p:pic>
      </p:grpSp>
      <p:graphicFrame>
        <p:nvGraphicFramePr>
          <p:cNvPr id="6" name="图表 5"/>
          <p:cNvGraphicFramePr/>
          <p:nvPr/>
        </p:nvGraphicFramePr>
        <p:xfrm>
          <a:off x="408305" y="3213099"/>
          <a:ext cx="4790440" cy="337947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6"/>
          <p:cNvGraphicFramePr/>
          <p:nvPr/>
        </p:nvGraphicFramePr>
        <p:xfrm>
          <a:off x="6239828" y="2630315"/>
          <a:ext cx="5218545" cy="3900791"/>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8"/>
          <p:cNvSpPr txBox="1"/>
          <p:nvPr/>
        </p:nvSpPr>
        <p:spPr>
          <a:xfrm>
            <a:off x="6887730" y="6415751"/>
            <a:ext cx="4367530" cy="245110"/>
          </a:xfrm>
          <a:prstGeom prst="rect">
            <a:avLst/>
          </a:prstGeom>
          <a:noFill/>
        </p:spPr>
        <p:txBody>
          <a:bodyPr wrap="square" rtlCol="0">
            <a:spAutoFit/>
          </a:bodyPr>
          <a:lstStyle/>
          <a:p>
            <a:r>
              <a:rPr lang="zh-CN" altLang="en-US" sz="1000" b="1" dirty="0">
                <a:solidFill>
                  <a:srgbClr val="FF0000"/>
                </a:solidFill>
              </a:rPr>
              <a:t>注：本报告中行业未全部出示，仅选择在数字化转型方面有代表性的行业。</a:t>
            </a:r>
            <a:endParaRPr lang="zh-CN" altLang="en-US" sz="1000" b="1" dirty="0">
              <a:solidFill>
                <a:srgbClr val="FF0000"/>
              </a:solidFill>
            </a:endParaRPr>
          </a:p>
        </p:txBody>
      </p:sp>
      <p:sp>
        <p:nvSpPr>
          <p:cNvPr id="10" name="文本占位符 4"/>
          <p:cNvSpPr txBox="1"/>
          <p:nvPr>
            <p:custDataLst>
              <p:tags r:id="rId6"/>
            </p:custDataLst>
          </p:nvPr>
        </p:nvSpPr>
        <p:spPr>
          <a:xfrm>
            <a:off x="840105" y="1772920"/>
            <a:ext cx="4848860" cy="1329690"/>
          </a:xfrm>
          <a:prstGeom prst="rect">
            <a:avLst/>
          </a:prstGeom>
        </p:spPr>
        <p:txBody>
          <a:bodyPr anchor="t" anchorCtr="0">
            <a:normAutofit/>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1200" b="1" i="1" u="sng" dirty="0">
                <a:solidFill>
                  <a:schemeClr val="accent2"/>
                </a:solidFill>
                <a:latin typeface="微软雅黑" panose="020B0503020204020204" pitchFamily="34" charset="-122"/>
                <a:ea typeface="微软雅黑" panose="020B0503020204020204" pitchFamily="34" charset="-122"/>
                <a:cs typeface="+mj-cs"/>
              </a:rPr>
              <a:t>企业性质差异：国企数字化转型进程明显领先外企、民企</a:t>
            </a:r>
            <a:endParaRPr lang="en-US" altLang="zh-CN" sz="1200" b="1" i="1" u="sng" dirty="0">
              <a:solidFill>
                <a:schemeClr val="accent2"/>
              </a:solidFill>
              <a:latin typeface="微软雅黑" panose="020B0503020204020204" pitchFamily="34" charset="-122"/>
              <a:ea typeface="微软雅黑" panose="020B0503020204020204" pitchFamily="34" charset="-122"/>
              <a:cs typeface="+mj-cs"/>
            </a:endParaRPr>
          </a:p>
          <a:p>
            <a:pPr marL="0" indent="0">
              <a:lnSpc>
                <a:spcPct val="150000"/>
              </a:lnSpc>
              <a:buNone/>
            </a:pPr>
            <a:r>
              <a:rPr lang="zh-CN" altLang="en-US" sz="1100" dirty="0">
                <a:solidFill>
                  <a:schemeClr val="dk1"/>
                </a:solidFill>
              </a:rPr>
              <a:t>从不同企业性质来看，</a:t>
            </a:r>
            <a:r>
              <a:rPr lang="zh-CN" altLang="en-US" sz="1100" b="1" dirty="0">
                <a:solidFill>
                  <a:schemeClr val="dk1"/>
                </a:solidFill>
              </a:rPr>
              <a:t>国企的进展程度遥遥领先</a:t>
            </a:r>
            <a:r>
              <a:rPr lang="zh-CN" altLang="en-US" sz="1100" dirty="0">
                <a:solidFill>
                  <a:schemeClr val="dk1"/>
                </a:solidFill>
              </a:rPr>
              <a:t>，已经处于成熟阶段的国企达到</a:t>
            </a:r>
            <a:r>
              <a:rPr lang="en-US" altLang="zh-CN" sz="1100" dirty="0">
                <a:solidFill>
                  <a:schemeClr val="dk1"/>
                </a:solidFill>
              </a:rPr>
              <a:t>30%</a:t>
            </a:r>
            <a:r>
              <a:rPr lang="zh-CN" altLang="en-US" sz="1100" dirty="0">
                <a:solidFill>
                  <a:schemeClr val="dk1"/>
                </a:solidFill>
              </a:rPr>
              <a:t>，跟国企在政策风向把握上的先天优势和近年来整体变革力度的提升有较大关系；民企和外企来看，进度相差不大。</a:t>
            </a:r>
            <a:endParaRPr lang="en-US" altLang="zh-CN" sz="1100" dirty="0">
              <a:solidFill>
                <a:schemeClr val="dk1"/>
              </a:solidFill>
            </a:endParaRPr>
          </a:p>
        </p:txBody>
      </p:sp>
      <p:sp>
        <p:nvSpPr>
          <p:cNvPr id="11" name="文本占位符 4"/>
          <p:cNvSpPr>
            <a:spLocks noGrp="1"/>
          </p:cNvSpPr>
          <p:nvPr>
            <p:custDataLst>
              <p:tags r:id="rId7"/>
            </p:custDataLst>
          </p:nvPr>
        </p:nvSpPr>
        <p:spPr>
          <a:xfrm>
            <a:off x="6735792" y="1772920"/>
            <a:ext cx="4849090" cy="1787236"/>
          </a:xfrm>
          <a:prstGeom prst="rect">
            <a:avLst/>
          </a:prstGeom>
        </p:spPr>
        <p:txBody>
          <a:bodyPr anchor="t" anchorCtr="0">
            <a:normAutofit/>
          </a:bodyPr>
          <a:lstStyle>
            <a:lvl1pPr marL="285750" indent="-285750" algn="l" defTabSz="914400" rtl="0" eaLnBrk="1" latinLnBrk="0" hangingPunct="1">
              <a:lnSpc>
                <a:spcPct val="86000"/>
              </a:lnSpc>
              <a:spcBef>
                <a:spcPts val="0"/>
              </a:spcBef>
              <a:buFont typeface="Arial" panose="020B0604020202020204" pitchFamily="34" charset="0"/>
              <a:buChar char="•"/>
              <a:defRPr sz="1600" kern="1200" baseline="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200" b="1" i="1" u="sng" dirty="0">
                <a:solidFill>
                  <a:schemeClr val="accent2"/>
                </a:solidFill>
                <a:latin typeface="微软雅黑" panose="020B0503020204020204" pitchFamily="34" charset="-122"/>
                <a:ea typeface="微软雅黑" panose="020B0503020204020204" pitchFamily="34" charset="-122"/>
                <a:cs typeface="+mj-cs"/>
              </a:rPr>
              <a:t>行业差异：高新技术产业、能源公共事业、制造业比较领先</a:t>
            </a:r>
            <a:endParaRPr lang="en-US" altLang="zh-CN" sz="1200" b="1" i="1" u="sng" dirty="0">
              <a:solidFill>
                <a:schemeClr val="accent2"/>
              </a:solidFill>
              <a:latin typeface="微软雅黑" panose="020B0503020204020204" pitchFamily="34" charset="-122"/>
              <a:ea typeface="微软雅黑" panose="020B0503020204020204" pitchFamily="34" charset="-122"/>
              <a:cs typeface="+mj-cs"/>
            </a:endParaRPr>
          </a:p>
          <a:p>
            <a:pPr marL="0" indent="0">
              <a:lnSpc>
                <a:spcPct val="150000"/>
              </a:lnSpc>
              <a:buNone/>
            </a:pPr>
            <a:r>
              <a:rPr lang="zh-CN" altLang="en-US" sz="1100" dirty="0">
                <a:solidFill>
                  <a:schemeClr val="dk1"/>
                </a:solidFill>
              </a:rPr>
              <a:t>从行业角度来看，</a:t>
            </a:r>
            <a:r>
              <a:rPr lang="zh-CN" altLang="en-US" sz="1100" b="1" dirty="0">
                <a:solidFill>
                  <a:schemeClr val="dk1"/>
                </a:solidFill>
              </a:rPr>
              <a:t>高新技术产业</a:t>
            </a:r>
            <a:r>
              <a:rPr lang="zh-CN" altLang="en-US" sz="1100" dirty="0">
                <a:solidFill>
                  <a:schemeClr val="dk1"/>
                </a:solidFill>
              </a:rPr>
              <a:t>的表现最突出，</a:t>
            </a:r>
            <a:r>
              <a:rPr lang="zh-CN" altLang="en-US" sz="1100" b="1" dirty="0">
                <a:solidFill>
                  <a:schemeClr val="dk1"/>
                </a:solidFill>
              </a:rPr>
              <a:t>能源/公共事业、制造业</a:t>
            </a:r>
            <a:r>
              <a:rPr lang="zh-CN" altLang="en-US" sz="1100" dirty="0">
                <a:solidFill>
                  <a:schemeClr val="dk1"/>
                </a:solidFill>
              </a:rPr>
              <a:t>中成熟阶段的比例也较高，建筑及房地产业和批发零售业的成熟阶段企业比例最低，其中批发零售业的大部分企业数字化转型都处于未关注或刚接触阶段。</a:t>
            </a:r>
            <a:endParaRPr lang="en-US" altLang="zh-CN" sz="1100" dirty="0">
              <a:solidFill>
                <a:schemeClr val="dk1"/>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115050" cy="6863080"/>
          </a:xfrm>
          <a:prstGeom prst="rect">
            <a:avLst/>
          </a:prstGeom>
          <a:gradFill>
            <a:gsLst>
              <a:gs pos="3000">
                <a:srgbClr val="EE5713">
                  <a:alpha val="100000"/>
                </a:srgbClr>
              </a:gs>
              <a:gs pos="100000">
                <a:srgbClr val="FEB614">
                  <a:alpha val="80000"/>
                </a:srgbClr>
              </a:gs>
            </a:gsLst>
            <a:lin ang="0" scaled="0"/>
          </a:gradFill>
          <a:ln>
            <a:noFill/>
          </a:ln>
          <a:effectLst/>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dirty="0"/>
          </a:p>
        </p:txBody>
      </p:sp>
      <p:sp>
        <p:nvSpPr>
          <p:cNvPr id="4" name="标题 3"/>
          <p:cNvSpPr>
            <a:spLocks noGrp="1"/>
          </p:cNvSpPr>
          <p:nvPr>
            <p:ph type="title" idx="4294967295"/>
          </p:nvPr>
        </p:nvSpPr>
        <p:spPr>
          <a:xfrm>
            <a:off x="547370" y="908685"/>
            <a:ext cx="5567680" cy="1796415"/>
          </a:xfrm>
        </p:spPr>
        <p:txBody>
          <a:bodyPr/>
          <a:lstStyle/>
          <a:p>
            <a:pPr>
              <a:lnSpc>
                <a:spcPct val="130000"/>
              </a:lnSpc>
            </a:pP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概况</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b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数字化转型需要企业进行</a:t>
            </a:r>
            <a:b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系统性变革</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占位符 4"/>
          <p:cNvSpPr>
            <a:spLocks noGrp="1"/>
          </p:cNvSpPr>
          <p:nvPr>
            <p:ph type="body" sz="quarter" idx="4294967295"/>
            <p:custDataLst>
              <p:tags r:id="rId2"/>
            </p:custDataLst>
          </p:nvPr>
        </p:nvSpPr>
        <p:spPr>
          <a:xfrm>
            <a:off x="547370" y="3521710"/>
            <a:ext cx="5090795" cy="1891665"/>
          </a:xfrm>
        </p:spPr>
        <p:txBody>
          <a:bodyPr anchor="t" anchorCtr="0">
            <a:no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企业数字化转型涉及的领域中，</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传统重点“人财事”依旧名列三甲</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，但整体呈现出更加多元化的特征，表明数字化转型是企业的整体转型而非局部转型；</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人力资源的排序比较靠前，可能跟这次调研对象中</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HR</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占比较高有一定关系，但还是</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进一步说明“人“作为第一资源已经是大部分企业的共识</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成熟企业数字化转型涉及的领域明显更广，尤其在运营机制方面，拉开的差距更大。</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灯片编号占位符 2"/>
          <p:cNvSpPr>
            <a:spLocks noGrp="1"/>
          </p:cNvSpPr>
          <p:nvPr>
            <p:ph type="sldNum" sz="quarter" idx="4"/>
            <p:custDataLst>
              <p:tags r:id="rId3"/>
            </p:custDataLst>
          </p:nvPr>
        </p:nvSpPr>
        <p:spPr/>
        <p:txBody>
          <a:bodyPr/>
          <a:lstStyle/>
          <a:p>
            <a:fld id="{7D9BB5D0-35E4-459D-AEF3-FE4D7C45CC19}" type="slidenum">
              <a:rPr lang="zh-CN" altLang="en-US" smtClean="0">
                <a:solidFill>
                  <a:schemeClr val="dk1">
                    <a:tint val="75000"/>
                  </a:schemeClr>
                </a:solidFill>
              </a:rPr>
            </a:fld>
            <a:endParaRPr lang="zh-CN" altLang="en-US">
              <a:solidFill>
                <a:schemeClr val="dk1">
                  <a:tint val="75000"/>
                </a:schemeClr>
              </a:solidFill>
            </a:endParaRPr>
          </a:p>
        </p:txBody>
      </p:sp>
      <p:grpSp>
        <p:nvGrpSpPr>
          <p:cNvPr id="6" name="组合 5"/>
          <p:cNvGrpSpPr/>
          <p:nvPr/>
        </p:nvGrpSpPr>
        <p:grpSpPr>
          <a:xfrm>
            <a:off x="6584315" y="1412875"/>
            <a:ext cx="5110377" cy="4687562"/>
            <a:chOff x="5798" y="3570"/>
            <a:chExt cx="8831" cy="6562"/>
          </a:xfrm>
        </p:grpSpPr>
        <p:sp>
          <p:nvSpPr>
            <p:cNvPr id="15" name="文本框 14"/>
            <p:cNvSpPr txBox="1"/>
            <p:nvPr>
              <p:custDataLst>
                <p:tags r:id="rId4"/>
              </p:custDataLst>
            </p:nvPr>
          </p:nvSpPr>
          <p:spPr>
            <a:xfrm>
              <a:off x="6695" y="3570"/>
              <a:ext cx="7672" cy="429"/>
            </a:xfrm>
            <a:prstGeom prst="rect">
              <a:avLst/>
            </a:prstGeom>
            <a:noFill/>
          </p:spPr>
          <p:txBody>
            <a:bodyPr wrap="square" rtlCol="0">
              <a:spAutoFit/>
            </a:bodyPr>
            <a:lstStyle/>
            <a:p>
              <a:pPr algn="ctr"/>
              <a:r>
                <a:rPr lang="zh-CN" altLang="en-US" sz="1400" b="1" dirty="0">
                  <a:solidFill>
                    <a:schemeClr val="dk1"/>
                  </a:solidFill>
                  <a:cs typeface="+mn-ea"/>
                  <a:sym typeface="+mn-lt"/>
                </a:rPr>
                <a:t>以下哪些领域已经开展了数字化转型</a:t>
              </a:r>
              <a:r>
                <a:rPr lang="en-US" altLang="zh-CN" sz="1400" b="1" dirty="0">
                  <a:solidFill>
                    <a:schemeClr val="dk1"/>
                  </a:solidFill>
                  <a:cs typeface="+mn-ea"/>
                  <a:sym typeface="+mn-lt"/>
                </a:rPr>
                <a:t>?</a:t>
              </a:r>
              <a:endParaRPr lang="en-US" altLang="zh-CN" sz="1400" b="1" dirty="0">
                <a:solidFill>
                  <a:schemeClr val="dk1"/>
                </a:solidFill>
                <a:cs typeface="+mn-ea"/>
                <a:sym typeface="+mn-lt"/>
              </a:endParaRPr>
            </a:p>
          </p:txBody>
        </p:sp>
        <p:graphicFrame>
          <p:nvGraphicFramePr>
            <p:cNvPr id="28" name="图表 27"/>
            <p:cNvGraphicFramePr/>
            <p:nvPr/>
          </p:nvGraphicFramePr>
          <p:xfrm>
            <a:off x="5798" y="4441"/>
            <a:ext cx="8831" cy="4166"/>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custDataLst>
                <p:tags r:id="rId5"/>
              </p:custDataLst>
            </p:nvPr>
          </p:nvSpPr>
          <p:spPr>
            <a:xfrm>
              <a:off x="7312" y="9315"/>
              <a:ext cx="7317" cy="817"/>
            </a:xfrm>
            <a:prstGeom prst="rect">
              <a:avLst/>
            </a:prstGeom>
            <a:noFill/>
          </p:spPr>
          <p:txBody>
            <a:bodyPr wrap="square" rtlCol="0" anchor="t">
              <a:spAutoFit/>
            </a:bodyPr>
            <a:lstStyle/>
            <a:p>
              <a:pPr>
                <a:buClrTx/>
                <a:buSzTx/>
                <a:buFontTx/>
                <a:buNone/>
              </a:pPr>
              <a:r>
                <a:rPr lang="zh-CN" sz="800" dirty="0">
                  <a:solidFill>
                    <a:schemeClr val="dk1">
                      <a:lumMod val="65000"/>
                      <a:lumOff val="35000"/>
                    </a:schemeClr>
                  </a:solidFill>
                  <a:latin typeface="微软雅黑" panose="020B0503020204020204" pitchFamily="34" charset="-122"/>
                  <a:ea typeface="微软雅黑" panose="020B0503020204020204" pitchFamily="34" charset="-122"/>
                  <a:sym typeface="+mn-ea"/>
                </a:rPr>
                <a:t>注：</a:t>
              </a:r>
              <a:endParaRPr lang="en-US" sz="800" dirty="0">
                <a:solidFill>
                  <a:schemeClr val="dk1">
                    <a:lumMod val="65000"/>
                    <a:lumOff val="35000"/>
                  </a:schemeClr>
                </a:solidFill>
                <a:latin typeface="微软雅黑" panose="020B0503020204020204" pitchFamily="34" charset="-122"/>
                <a:ea typeface="微软雅黑" panose="020B0503020204020204" pitchFamily="34" charset="-122"/>
                <a:sym typeface="+mn-ea"/>
              </a:endParaRPr>
            </a:p>
            <a:p>
              <a:pPr>
                <a:buClrTx/>
                <a:buSzTx/>
                <a:buFontTx/>
                <a:buNone/>
              </a:pPr>
              <a:r>
                <a:rPr lang="en-US" sz="800" dirty="0" err="1">
                  <a:solidFill>
                    <a:schemeClr val="dk1">
                      <a:lumMod val="65000"/>
                      <a:lumOff val="35000"/>
                    </a:schemeClr>
                  </a:solidFill>
                  <a:latin typeface="微软雅黑" panose="020B0503020204020204" pitchFamily="34" charset="-122"/>
                  <a:ea typeface="微软雅黑" panose="020B0503020204020204" pitchFamily="34" charset="-122"/>
                  <a:sym typeface="+mn-ea"/>
                </a:rPr>
                <a:t>业务流程，如强化数字技术对各个业务环节的变革和再造能力</a:t>
              </a:r>
              <a:endParaRPr lang="en-US" sz="800" dirty="0">
                <a:solidFill>
                  <a:schemeClr val="dk1">
                    <a:lumMod val="65000"/>
                    <a:lumOff val="35000"/>
                  </a:schemeClr>
                </a:solidFill>
                <a:latin typeface="微软雅黑" panose="020B0503020204020204" pitchFamily="34" charset="-122"/>
                <a:ea typeface="微软雅黑" panose="020B0503020204020204" pitchFamily="34" charset="-122"/>
                <a:sym typeface="+mn-ea"/>
              </a:endParaRPr>
            </a:p>
            <a:p>
              <a:pPr>
                <a:buClrTx/>
                <a:buSzTx/>
                <a:buFontTx/>
                <a:buNone/>
              </a:pPr>
              <a:r>
                <a:rPr lang="en-US" sz="800" dirty="0" err="1">
                  <a:solidFill>
                    <a:schemeClr val="dk1">
                      <a:lumMod val="65000"/>
                      <a:lumOff val="35000"/>
                    </a:schemeClr>
                  </a:solidFill>
                  <a:latin typeface="微软雅黑" panose="020B0503020204020204" pitchFamily="34" charset="-122"/>
                  <a:ea typeface="微软雅黑" panose="020B0503020204020204" pitchFamily="34" charset="-122"/>
                  <a:sym typeface="+mn-ea"/>
                </a:rPr>
                <a:t>运营机制，如采集企业各方面数据，建立一线运营人员为主体的微决策运行体系</a:t>
              </a:r>
              <a:endParaRPr lang="en-US" sz="800" dirty="0">
                <a:solidFill>
                  <a:schemeClr val="dk1">
                    <a:lumMod val="65000"/>
                    <a:lumOff val="35000"/>
                  </a:schemeClr>
                </a:solidFill>
                <a:latin typeface="微软雅黑" panose="020B0503020204020204" pitchFamily="34" charset="-122"/>
                <a:ea typeface="微软雅黑" panose="020B0503020204020204" pitchFamily="34" charset="-122"/>
                <a:sym typeface="+mn-ea"/>
              </a:endParaRPr>
            </a:p>
            <a:p>
              <a:pPr>
                <a:buClrTx/>
                <a:buSzTx/>
                <a:buFontTx/>
                <a:buNone/>
              </a:pPr>
              <a:r>
                <a:rPr lang="en-US" sz="800" dirty="0" err="1">
                  <a:solidFill>
                    <a:schemeClr val="dk1">
                      <a:lumMod val="65000"/>
                      <a:lumOff val="35000"/>
                    </a:schemeClr>
                  </a:solidFill>
                  <a:latin typeface="微软雅黑" panose="020B0503020204020204" pitchFamily="34" charset="-122"/>
                  <a:ea typeface="微软雅黑" panose="020B0503020204020204" pitchFamily="34" charset="-122"/>
                  <a:sym typeface="+mn-ea"/>
                </a:rPr>
                <a:t>营销体系，如对内搭建CRM，对外通过API打通外部营销平台</a:t>
              </a:r>
              <a:endParaRPr lang="en-US" sz="800" dirty="0">
                <a:solidFill>
                  <a:schemeClr val="dk1">
                    <a:lumMod val="65000"/>
                    <a:lumOff val="35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tags/tag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1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110.xml><?xml version="1.0" encoding="utf-8"?>
<p:tagLst xmlns:p="http://schemas.openxmlformats.org/presentationml/2006/main">
  <p:tag name="ISPRING_PRESENTATION_TITLE" val="PowerPoint 演示文稿"/>
</p:tagLst>
</file>

<file path=ppt/tags/tag12.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13.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14.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15.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16.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17.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18.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19.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21.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22.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23.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24.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25.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26.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27.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28.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29.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31.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32.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33.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34.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35.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36.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37.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38.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5.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ABLE_BEAUTIFY" val="smartTable{b1299868-9881-46d4-93d2-783ca29da326}"/>
  <p:tag name="TABLE_ENDDRAG_ORIGIN_RECT" val="332*167"/>
  <p:tag name="TABLE_ENDDRAG_RECT" val="549*357*332*167"/>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LINE_FORE_SCHEMECOLOR_INDEX_BRIGHTNESS" val="0.9"/>
  <p:tag name="KSO_WM_UNIT_LINE_FORE_SCHEMECOLOR_INDEX" val="10"/>
  <p:tag name="KSO_WM_UNIT_LINE_FILL_TYPE" val="2"/>
</p:tagLst>
</file>

<file path=ppt/tags/tag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PLACING_PICTURE_USER_VIEWPORT" val="{&quot;height&quot;:8456.92125984252,&quot;width&quot;:14400}"/>
</p:tagLst>
</file>

<file path=ppt/tags/tag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1_包图主题2">
  <a:themeElements>
    <a:clrScheme name="">
      <a:dk1>
        <a:srgbClr val="000000"/>
      </a:dk1>
      <a:lt1>
        <a:srgbClr val="FFFFFF"/>
      </a:lt1>
      <a:dk2>
        <a:srgbClr val="CED9D9"/>
      </a:dk2>
      <a:lt2>
        <a:srgbClr val="DFE8E8"/>
      </a:lt2>
      <a:accent1>
        <a:srgbClr val="2B4663"/>
      </a:accent1>
      <a:accent2>
        <a:srgbClr val="F88B17"/>
      </a:accent2>
      <a:accent3>
        <a:srgbClr val="99C0CE"/>
      </a:accent3>
      <a:accent4>
        <a:srgbClr val="94A7C3"/>
      </a:accent4>
      <a:accent5>
        <a:srgbClr val="F88B17"/>
      </a:accent5>
      <a:accent6>
        <a:srgbClr val="3C606F"/>
      </a:accent6>
      <a:hlink>
        <a:srgbClr val="304FFE"/>
      </a:hlink>
      <a:folHlink>
        <a:srgbClr val="492067"/>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0">
          <a:schemeClr val="accent1"/>
        </a:lnRef>
        <a:fillRef idx="3">
          <a:schemeClr val="accent1"/>
        </a:fillRef>
        <a:effectRef idx="3">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9737</Words>
  <Application>WPS 演示</Application>
  <PresentationFormat>宽屏</PresentationFormat>
  <Paragraphs>545</Paragraphs>
  <Slides>42</Slides>
  <Notes>30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42</vt:i4>
      </vt:variant>
    </vt:vector>
  </HeadingPairs>
  <TitlesOfParts>
    <vt:vector size="55" baseType="lpstr">
      <vt:lpstr>Arial</vt:lpstr>
      <vt:lpstr>宋体</vt:lpstr>
      <vt:lpstr>Wingdings</vt:lpstr>
      <vt:lpstr>微软雅黑</vt:lpstr>
      <vt:lpstr>Arial</vt:lpstr>
      <vt:lpstr>Helvetica Neue</vt:lpstr>
      <vt:lpstr>Arial Unicode MS</vt:lpstr>
      <vt:lpstr>等线</vt:lpstr>
      <vt:lpstr>Wingdings</vt:lpstr>
      <vt:lpstr>Aktiv Grotesk</vt:lpstr>
      <vt:lpstr>Segoe Print</vt:lpstr>
      <vt:lpstr>Calibri</vt:lpstr>
      <vt:lpstr>1_包图主题2</vt:lpstr>
      <vt:lpstr>PowerPoint 演示文稿</vt:lpstr>
      <vt:lpstr>序言</vt:lpstr>
      <vt:lpstr>联合发布机构</vt:lpstr>
      <vt:lpstr>调研样本说明</vt:lpstr>
      <vt:lpstr>PowerPoint 演示文稿</vt:lpstr>
      <vt:lpstr>PowerPoint 演示文稿</vt:lpstr>
      <vt:lpstr>概况1 中国企业数字化转型整体处于摸索阶段，成熟企业不到两成</vt:lpstr>
      <vt:lpstr>概况1 中国企业数字化转型整体处于摸索阶段，成熟企业不到两成</vt:lpstr>
      <vt:lpstr>概况2 数字化转型需要企业进行 系统性变革</vt:lpstr>
      <vt:lpstr>PowerPoint 演示文稿</vt:lpstr>
      <vt:lpstr>概况3 数字化转型一般作为企业的 顶层战略且由一把手直接领导</vt:lpstr>
      <vt:lpstr>PowerPoint 演示文稿</vt:lpstr>
      <vt:lpstr>PowerPoint 演示文稿</vt:lpstr>
      <vt:lpstr>PowerPoint 演示文稿</vt:lpstr>
      <vt:lpstr>发现2 绩效管理和培训 是人力资源数字化转型的两大发力点</vt:lpstr>
      <vt:lpstr>发现2 绩效管理和培训 是人力资源数字化转型的两大发力点</vt:lpstr>
      <vt:lpstr>发现3 人力资源转型的技术支持 主要来源于内部开发</vt:lpstr>
      <vt:lpstr>发现3 人力资源转型的 技术支持主要来源于 内部开发</vt:lpstr>
      <vt:lpstr>发现4 数字化成熟企业对数据安全的 重视度远高于平均水平</vt:lpstr>
      <vt:lpstr>发现4 数字化成熟企业 对数据安全的 重视度远高于平均水平</vt:lpstr>
      <vt:lpstr>发现5 人力资源领域的数字化工具有 集成到协同平台的趋势</vt:lpstr>
      <vt:lpstr>发现5 人力资源领域的数字化工具有集成到协同平台的趋势</vt:lpstr>
      <vt:lpstr>发现6 成熟企业对自身人力资源数字化 转型效果的满意度远高于平均水平</vt:lpstr>
      <vt:lpstr>发现6 成熟企业对自身人力资源数字化转型效果的 满意度远高于平均水平</vt:lpstr>
      <vt:lpstr>发现7 人力资源数字化转型面临的 最突出困扰是“人”的问题</vt:lpstr>
      <vt:lpstr>发现7 人力资源数字化转型 面临的最突出困扰是 “人”的问题</vt:lpstr>
      <vt:lpstr>PowerPoint 演示文稿</vt:lpstr>
      <vt:lpstr>发现1 数字化成熟企业 对员工体验高度关注</vt:lpstr>
      <vt:lpstr>发现1 数字化成熟企业 对员工体验高度关注</vt:lpstr>
      <vt:lpstr>发现2 企业最关注员工福利方面的员工体验 </vt:lpstr>
      <vt:lpstr>发现3 已运用数字化手段 改善员工福利体验的企业并不多</vt:lpstr>
      <vt:lpstr>发现4 数字化手段提升员工体验的最大价值在于对员工体验决策的改善</vt:lpstr>
      <vt:lpstr>PowerPoint 演示文稿</vt:lpstr>
      <vt:lpstr>PowerPoint 演示文稿</vt:lpstr>
      <vt:lpstr>案例1 外企典型案例——科思创</vt:lpstr>
      <vt:lpstr>案例1 外企典型案例——科思创</vt:lpstr>
      <vt:lpstr>案例2 国企典型案例——天虹数科商业</vt:lpstr>
      <vt:lpstr>案例2 国企典型案例——天虹数科商业</vt:lpstr>
      <vt:lpstr>案例3 民企典型案例——某消费产业集团</vt:lpstr>
      <vt:lpstr>案例3 民企典型案例——某消费产业集团</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JX</cp:lastModifiedBy>
  <cp:revision>961</cp:revision>
  <dcterms:created xsi:type="dcterms:W3CDTF">2021-10-17T16:37:00Z</dcterms:created>
  <dcterms:modified xsi:type="dcterms:W3CDTF">2021-10-22T05:44:26Z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B5A25C70306642399069DCB141B0D177</vt:lpwstr>
  </property>
</Properties>
</file>